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8" r:id="rId2"/>
    <p:sldId id="257" r:id="rId3"/>
    <p:sldId id="256" r:id="rId4"/>
    <p:sldId id="259" r:id="rId5"/>
    <p:sldId id="260" r:id="rId6"/>
    <p:sldId id="265" r:id="rId7"/>
    <p:sldId id="261" r:id="rId8"/>
    <p:sldId id="262" r:id="rId9"/>
    <p:sldId id="266" r:id="rId10"/>
    <p:sldId id="263" r:id="rId11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  <a:srgbClr val="FFFF00"/>
    <a:srgbClr val="006600"/>
    <a:srgbClr val="99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9" autoAdjust="0"/>
    <p:restoredTop sz="96633" autoAdjust="0"/>
  </p:normalViewPr>
  <p:slideViewPr>
    <p:cSldViewPr>
      <p:cViewPr varScale="1">
        <p:scale>
          <a:sx n="70" d="100"/>
          <a:sy n="70" d="100"/>
        </p:scale>
        <p:origin x="-148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2D process</c:v>
                </c:pt>
              </c:strCache>
            </c:strRef>
          </c:tx>
          <c:xVal>
            <c:numRef>
              <c:f>工作表1!$A$2:$A$5</c:f>
              <c:numCache>
                <c:formatCode>General</c:formatCode>
                <c:ptCount val="4"/>
                <c:pt idx="0">
                  <c:v>32</c:v>
                </c:pt>
                <c:pt idx="1">
                  <c:v>48</c:v>
                </c:pt>
                <c:pt idx="2">
                  <c:v>64</c:v>
                </c:pt>
                <c:pt idx="3">
                  <c:v>96</c:v>
                </c:pt>
              </c:numCache>
            </c:numRef>
          </c:xVal>
          <c:yVal>
            <c:numRef>
              <c:f>工作表1!$B$2:$B$5</c:f>
              <c:numCache>
                <c:formatCode>0.00</c:formatCode>
                <c:ptCount val="4"/>
                <c:pt idx="0">
                  <c:v>24.840226951459201</c:v>
                </c:pt>
                <c:pt idx="1">
                  <c:v>17.586690042946305</c:v>
                </c:pt>
                <c:pt idx="2">
                  <c:v>15.230520345674339</c:v>
                </c:pt>
                <c:pt idx="3">
                  <c:v>12.435667787993266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3104384"/>
        <c:axId val="263315840"/>
      </c:scatterChart>
      <c:valAx>
        <c:axId val="263104384"/>
        <c:scaling>
          <c:orientation val="minMax"/>
          <c:max val="128"/>
          <c:min val="1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Layer #</a:t>
                </a:r>
                <a:endParaRPr lang="zh-TW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63315840"/>
        <c:crosses val="autoZero"/>
        <c:crossBetween val="midCat"/>
        <c:majorUnit val="16"/>
      </c:valAx>
      <c:valAx>
        <c:axId val="263315840"/>
        <c:scaling>
          <c:orientation val="minMax"/>
          <c:max val="26"/>
          <c:min val="1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Equivalence 2D Process (nm)</a:t>
                </a:r>
                <a:endParaRPr lang="zh-TW"/>
              </a:p>
            </c:rich>
          </c:tx>
          <c:layout/>
          <c:overlay val="0"/>
        </c:title>
        <c:numFmt formatCode="#,##0_);[Red]\(#,##0\)" sourceLinked="0"/>
        <c:majorTickMark val="none"/>
        <c:minorTickMark val="none"/>
        <c:tickLblPos val="nextTo"/>
        <c:crossAx val="263104384"/>
        <c:crosses val="autoZero"/>
        <c:crossBetween val="midCat"/>
        <c:majorUnit val="2"/>
      </c:valAx>
      <c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0800000" scaled="1"/>
          <a:tileRect/>
        </a:gradFill>
      </c:spPr>
    </c:plotArea>
    <c:plotVisOnly val="1"/>
    <c:dispBlanksAs val="gap"/>
    <c:showDLblsOverMax val="0"/>
  </c:chart>
  <c:spPr>
    <a:ln>
      <a:solidFill>
        <a:srgbClr val="2D2D8A">
          <a:lumMod val="40000"/>
          <a:lumOff val="60000"/>
        </a:srgbClr>
      </a:solidFill>
    </a:ln>
  </c:spPr>
  <c:txPr>
    <a:bodyPr/>
    <a:lstStyle/>
    <a:p>
      <a:pPr>
        <a:defRPr>
          <a:latin typeface="+mn-lt"/>
        </a:defRPr>
      </a:pPr>
      <a:endParaRPr lang="zh-TW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44ECB-1354-493D-8682-C69DE27D6046}" type="datetimeFigureOut">
              <a:rPr lang="zh-TW" altLang="en-US" smtClean="0"/>
              <a:t>2015/2/2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ABADA-125C-45B9-97D1-12EA2F585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87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A4516-199F-43CD-9BF1-9C9493BCAB67}" type="slidenum">
              <a:rPr lang="en-US" altLang="zh-TW" smtClean="0">
                <a:solidFill>
                  <a:srgbClr val="000000"/>
                </a:solidFill>
              </a:rPr>
              <a:pPr/>
              <a:t>1</a:t>
            </a:fld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65700" cy="3725863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ABADA-125C-45B9-97D1-12EA2F5855E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71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57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65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42100" y="274638"/>
            <a:ext cx="1962150" cy="58181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55650" y="274638"/>
            <a:ext cx="5734050" cy="58181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201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755650" y="274638"/>
            <a:ext cx="7848600" cy="5818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49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45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53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55650" y="908050"/>
            <a:ext cx="38481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56150" y="908050"/>
            <a:ext cx="38481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664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51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32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968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19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7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6450" y="274638"/>
            <a:ext cx="69342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908050"/>
            <a:ext cx="78486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bg1"/>
                </a:solidFill>
                <a:cs typeface="Arial" charset="0"/>
              </a:defRPr>
            </a:lvl1pPr>
          </a:lstStyle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 Black" pitchFamily="34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 Black" pitchFamily="34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 Black" pitchFamily="34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 Black" pitchFamily="34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 Black" pitchFamily="34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 Black" pitchFamily="34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 Black" pitchFamily="34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 Black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296FF"/>
        </a:buClr>
        <a:buSzPct val="70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296FF"/>
        </a:buClr>
        <a:buSzPct val="50000"/>
        <a:buFont typeface="Wingdings" pitchFamily="2" charset="2"/>
        <a:buChar char="l"/>
        <a:defRPr kumimoji="1" sz="16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4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2"/>
          <p:cNvSpPr txBox="1">
            <a:spLocks noChangeArrowheads="1"/>
          </p:cNvSpPr>
          <p:nvPr/>
        </p:nvSpPr>
        <p:spPr bwMode="auto">
          <a:xfrm>
            <a:off x="722359" y="1988840"/>
            <a:ext cx="8389242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1F3D99"/>
            </a:prstShdw>
          </a:effectLst>
          <a:extLst/>
        </p:spPr>
        <p:txBody>
          <a:bodyPr wrap="square">
            <a:spAutoFit/>
          </a:bodyPr>
          <a:lstStyle>
            <a:defPPr>
              <a:defRPr lang="zh-TW"/>
            </a:defPPr>
            <a:lvl1pPr algn="l">
              <a:defRPr sz="4400" b="1">
                <a:solidFill>
                  <a:srgbClr val="000066"/>
                </a:solidFill>
                <a:effectLst>
                  <a:outerShdw blurRad="88900" dist="38100" dir="6600000" sx="105000" sy="105000" algn="tl" rotWithShape="0">
                    <a:prstClr val="black">
                      <a:alpha val="31000"/>
                    </a:prstClr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40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Samsung SSD 850 PRO 128GB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4000" dirty="0" smtClean="0">
                <a:ln w="19050">
                  <a:solidFill>
                    <a:srgbClr val="000000">
                      <a:tint val="1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Cost Analyze</a:t>
            </a:r>
            <a:endParaRPr kumimoji="1" lang="zh-TW" altLang="en-US" sz="4000" dirty="0">
              <a:ln w="19050">
                <a:solidFill>
                  <a:srgbClr val="000000">
                    <a:tint val="1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Text Box 305"/>
          <p:cNvSpPr txBox="1">
            <a:spLocks noChangeArrowheads="1"/>
          </p:cNvSpPr>
          <p:nvPr/>
        </p:nvSpPr>
        <p:spPr bwMode="auto">
          <a:xfrm>
            <a:off x="503238" y="5481638"/>
            <a:ext cx="576103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rgbClr val="FF0000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 eaLnBrk="0" hangingPunct="0">
              <a:defRPr kumimoji="1" sz="1400" b="1">
                <a:solidFill>
                  <a:srgbClr val="FF0000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 eaLnBrk="0" hangingPunct="0">
              <a:defRPr kumimoji="1" sz="1400" b="1">
                <a:solidFill>
                  <a:srgbClr val="FF0000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 eaLnBrk="0" hangingPunct="0">
              <a:defRPr kumimoji="1" sz="1400" b="1">
                <a:solidFill>
                  <a:srgbClr val="FF0000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 eaLnBrk="0" hangingPunct="0">
              <a:defRPr kumimoji="1" sz="1400" b="1">
                <a:solidFill>
                  <a:srgbClr val="FF0000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FF0000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FF0000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FF0000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 b="1">
                <a:solidFill>
                  <a:srgbClr val="FF0000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800" dirty="0" smtClean="0">
                <a:solidFill>
                  <a:srgbClr val="FFFFFF"/>
                </a:solidFill>
                <a:latin typeface="+mn-lt"/>
              </a:rPr>
              <a:t>2014/Aug/12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sz="1800" dirty="0" err="1" smtClean="0">
                <a:solidFill>
                  <a:srgbClr val="FFFFFF"/>
                </a:solidFill>
                <a:latin typeface="+mn-lt"/>
              </a:rPr>
              <a:t>LiteON</a:t>
            </a:r>
            <a:r>
              <a:rPr lang="en-US" altLang="zh-TW" sz="1800" dirty="0" smtClean="0">
                <a:solidFill>
                  <a:srgbClr val="FFFFFF"/>
                </a:solidFill>
                <a:latin typeface="+mn-lt"/>
              </a:rPr>
              <a:t> IT/SSD BU/NVM Central Lab</a:t>
            </a:r>
            <a:endParaRPr lang="en-US" altLang="zh-TW" sz="1800" dirty="0">
              <a:solidFill>
                <a:srgbClr val="FFFFFF"/>
              </a:solidFill>
              <a:latin typeface="+mn-lt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699792" y="3425877"/>
            <a:ext cx="5844196" cy="2448177"/>
            <a:chOff x="2699792" y="3425877"/>
            <a:chExt cx="5844196" cy="2448177"/>
          </a:xfrm>
        </p:grpSpPr>
        <p:pic>
          <p:nvPicPr>
            <p:cNvPr id="5" name="Picture 2" descr="D:\Cost Analysis\Samsung 850 PRO 128GB\maxresdefault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3425877"/>
              <a:ext cx="5844196" cy="244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D:\Cost Analysis\Samsung 850 PRO 128GB\samsungevo84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6140" y="3425878"/>
              <a:ext cx="2448176" cy="244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65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" y="692696"/>
            <a:ext cx="5117468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TCAT</a:t>
            </a:r>
            <a:r>
              <a:rPr lang="en-US" altLang="zh-TW" dirty="0"/>
              <a:t> – Fabrication Process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502031" y="3725318"/>
            <a:ext cx="133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+mj-lt"/>
              </a:rPr>
              <a:t>Line 1</a:t>
            </a:r>
            <a:endParaRPr lang="zh-TW" altLang="en-US" sz="2400" b="1" dirty="0" smtClean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42" y="692696"/>
            <a:ext cx="4314765" cy="286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接點 9"/>
          <p:cNvCxnSpPr/>
          <p:nvPr/>
        </p:nvCxnSpPr>
        <p:spPr bwMode="auto">
          <a:xfrm>
            <a:off x="5101816" y="2965115"/>
            <a:ext cx="1330293" cy="458400"/>
          </a:xfrm>
          <a:prstGeom prst="line">
            <a:avLst/>
          </a:prstGeom>
          <a:solidFill>
            <a:srgbClr val="3366FF">
              <a:alpha val="89999"/>
            </a:srgbClr>
          </a:solidFill>
          <a:ln w="19050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5" name="直線接點 4"/>
          <p:cNvCxnSpPr/>
          <p:nvPr/>
        </p:nvCxnSpPr>
        <p:spPr bwMode="auto">
          <a:xfrm flipV="1">
            <a:off x="7630740" y="3232251"/>
            <a:ext cx="1062118" cy="486054"/>
          </a:xfrm>
          <a:prstGeom prst="line">
            <a:avLst/>
          </a:prstGeom>
          <a:solidFill>
            <a:srgbClr val="3366FF">
              <a:alpha val="89999"/>
            </a:srgbClr>
          </a:solidFill>
          <a:ln w="19050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8" name="文字方塊 7"/>
          <p:cNvSpPr txBox="1"/>
          <p:nvPr/>
        </p:nvSpPr>
        <p:spPr>
          <a:xfrm>
            <a:off x="4942415" y="3337058"/>
            <a:ext cx="133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+mj-lt"/>
              </a:rPr>
              <a:t>Line 2</a:t>
            </a:r>
            <a:endParaRPr lang="zh-TW" altLang="en-US" sz="2400" b="1" dirty="0" smtClean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52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55650" y="908050"/>
            <a:ext cx="4680446" cy="5184775"/>
          </a:xfrm>
        </p:spPr>
        <p:txBody>
          <a:bodyPr/>
          <a:lstStyle/>
          <a:p>
            <a:r>
              <a:rPr lang="en-US" altLang="zh-TW" sz="2400" dirty="0" smtClean="0">
                <a:latin typeface="Calibri" panose="020F0502020204030204" pitchFamily="34" charset="0"/>
              </a:rPr>
              <a:t>Product under analysis</a:t>
            </a:r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</a:rPr>
              <a:t>Samsung SSD 850 PRO 128GB</a:t>
            </a:r>
          </a:p>
          <a:p>
            <a:r>
              <a:rPr lang="en-US" altLang="zh-TW" sz="2400" dirty="0" smtClean="0">
                <a:latin typeface="Calibri" panose="020F0502020204030204" pitchFamily="34" charset="0"/>
              </a:rPr>
              <a:t>Report coverage</a:t>
            </a:r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</a:rPr>
              <a:t>BOM analysis</a:t>
            </a:r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</a:rPr>
              <a:t>FLASH </a:t>
            </a:r>
            <a:r>
              <a:rPr lang="en-US" altLang="zh-TW" sz="1800" dirty="0" err="1" smtClean="0">
                <a:latin typeface="Calibri" panose="020F0502020204030204" pitchFamily="34" charset="0"/>
              </a:rPr>
              <a:t>decap</a:t>
            </a:r>
            <a:r>
              <a:rPr lang="en-US" altLang="zh-TW" sz="1800" dirty="0" smtClean="0">
                <a:latin typeface="Calibri" panose="020F0502020204030204" pitchFamily="34" charset="0"/>
              </a:rPr>
              <a:t> analysis</a:t>
            </a:r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</a:rPr>
              <a:t>3D</a:t>
            </a:r>
            <a:r>
              <a:rPr lang="zh-TW" altLang="en-US" sz="1800" dirty="0" smtClean="0">
                <a:latin typeface="Calibri" panose="020F0502020204030204" pitchFamily="34" charset="0"/>
              </a:rPr>
              <a:t> </a:t>
            </a:r>
            <a:r>
              <a:rPr lang="en-US" altLang="zh-TW" sz="1800" dirty="0" smtClean="0">
                <a:latin typeface="Calibri" panose="020F0502020204030204" pitchFamily="34" charset="0"/>
              </a:rPr>
              <a:t>V-NAND TEM analysis</a:t>
            </a:r>
          </a:p>
          <a:p>
            <a:pPr lvl="2"/>
            <a:r>
              <a:rPr lang="en-US" altLang="zh-TW" dirty="0" smtClean="0">
                <a:latin typeface="Calibri" panose="020F0502020204030204" pitchFamily="34" charset="0"/>
              </a:rPr>
              <a:t>Line1 for Bit line direction</a:t>
            </a:r>
          </a:p>
          <a:p>
            <a:pPr lvl="2"/>
            <a:r>
              <a:rPr lang="en-US" altLang="zh-TW" dirty="0" smtClean="0">
                <a:latin typeface="Calibri" panose="020F0502020204030204" pitchFamily="34" charset="0"/>
              </a:rPr>
              <a:t>Line2 for Word line direction</a:t>
            </a:r>
          </a:p>
          <a:p>
            <a:pPr lvl="1"/>
            <a:r>
              <a:rPr lang="en-US" altLang="zh-TW" sz="1800" dirty="0" smtClean="0">
                <a:latin typeface="Calibri" panose="020F0502020204030204" pitchFamily="34" charset="0"/>
              </a:rPr>
              <a:t>Estimated cell layout</a:t>
            </a:r>
            <a:endParaRPr lang="zh-TW" altLang="en-US" sz="1800" dirty="0">
              <a:latin typeface="Calibri" panose="020F0502020204030204" pitchFamily="34" charset="0"/>
            </a:endParaRPr>
          </a:p>
        </p:txBody>
      </p:sp>
      <p:pic>
        <p:nvPicPr>
          <p:cNvPr id="1028" name="Picture 4" descr="D:\Cost Analysis\Samsung 850 PRO 128GB\Samsung-850-Pro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925" y="980728"/>
            <a:ext cx="442566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4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79512" y="122948"/>
            <a:ext cx="5275062" cy="425732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Samsung SSD 850 PRO 128GB-BOM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855859"/>
              </p:ext>
            </p:extLst>
          </p:nvPr>
        </p:nvGraphicFramePr>
        <p:xfrm>
          <a:off x="107504" y="696486"/>
          <a:ext cx="5111750" cy="5465028"/>
        </p:xfrm>
        <a:graphic>
          <a:graphicData uri="http://schemas.openxmlformats.org/drawingml/2006/table">
            <a:tbl>
              <a:tblPr/>
              <a:tblGrid>
                <a:gridCol w="1644339"/>
                <a:gridCol w="643437"/>
                <a:gridCol w="714930"/>
                <a:gridCol w="1120057"/>
                <a:gridCol w="988987"/>
              </a:tblGrid>
              <a:tr h="187669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Bill of Material - Component Count</a:t>
                      </a:r>
                    </a:p>
                  </a:txBody>
                  <a:tcPr marL="8937" marR="8937" marT="89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8766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　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MFG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#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Package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4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FLASH</a:t>
                      </a:r>
                      <a:r>
                        <a:rPr lang="en-US" sz="12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3D V-NAND</a:t>
                      </a:r>
                      <a:br>
                        <a:rPr lang="en-US" sz="12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 dirty="0" smtClean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MLC</a:t>
                      </a:r>
                      <a:r>
                        <a:rPr lang="en-US" sz="12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, DDP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K9LPGY8S1M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316-FBGA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4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FLASH</a:t>
                      </a:r>
                      <a:r>
                        <a:rPr lang="en-US" sz="1200" b="0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 3D V-NAND</a:t>
                      </a:r>
                      <a:br>
                        <a:rPr lang="en-US" sz="1200" b="0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 dirty="0" smtClean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MLC</a:t>
                      </a:r>
                      <a:r>
                        <a:rPr lang="en-US" sz="1200" b="0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, QDP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K9HQGY8S5M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CC00CC"/>
                          </a:solidFill>
                          <a:effectLst/>
                          <a:latin typeface="Calibri" panose="020F0502020204030204" pitchFamily="34" charset="0"/>
                        </a:rPr>
                        <a:t>316-FBGA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1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  <a:t>MDX controller</a:t>
                      </a:r>
                      <a: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  <a:t>3-core ARM-Cortex-R4</a:t>
                      </a:r>
                      <a:b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  <a:t>supports SATA 6Gb/s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  <a:t>S4LN045X01-8030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538DD5"/>
                          </a:solidFill>
                          <a:effectLst/>
                          <a:latin typeface="Calibri" panose="020F0502020204030204" pitchFamily="34" charset="0"/>
                        </a:rPr>
                        <a:t>FBGA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40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dirty="0">
                          <a:solidFill>
                            <a:srgbClr val="E26B0A"/>
                          </a:solidFill>
                          <a:effectLst/>
                          <a:latin typeface="Calibri" panose="020F0502020204030204" pitchFamily="34" charset="0"/>
                        </a:rPr>
                        <a:t>DRAM:</a:t>
                      </a:r>
                      <a:r>
                        <a:rPr lang="en-US" sz="1200" b="0" i="0" u="none" strike="noStrike" dirty="0">
                          <a:solidFill>
                            <a:srgbClr val="E26B0A"/>
                          </a:solidFill>
                          <a:effectLst/>
                          <a:latin typeface="Calibri" panose="020F0502020204030204" pitchFamily="34" charset="0"/>
                        </a:rPr>
                        <a:t> LPDDR 2Gb, 1CHx32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E26B0A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26B0A"/>
                          </a:solidFill>
                          <a:effectLst/>
                          <a:latin typeface="Calibri" panose="020F0502020204030204" pitchFamily="34" charset="0"/>
                        </a:rPr>
                        <a:t>Samsung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26B0A"/>
                          </a:solidFill>
                          <a:effectLst/>
                          <a:latin typeface="Calibri" panose="020F0502020204030204" pitchFamily="34" charset="0"/>
                        </a:rPr>
                        <a:t>K4P2G324ED-FGC2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E26B0A"/>
                          </a:solidFill>
                          <a:effectLst/>
                          <a:latin typeface="Calibri" panose="020F0502020204030204" pitchFamily="34" charset="0"/>
                        </a:rPr>
                        <a:t>168-FBGA, 12x12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4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SATA Interface Connector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Unknow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Unknow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std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4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963634"/>
                          </a:solidFill>
                          <a:effectLst/>
                          <a:latin typeface="Calibri" panose="020F0502020204030204" pitchFamily="34" charset="0"/>
                        </a:rPr>
                        <a:t>Power Management IC for SSD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963634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963634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963634"/>
                          </a:solidFill>
                          <a:effectLst/>
                          <a:latin typeface="Calibri" panose="020F0502020204030204" pitchFamily="34" charset="0"/>
                        </a:rPr>
                        <a:t>AOM4HZ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963634"/>
                          </a:solidFill>
                          <a:effectLst/>
                          <a:latin typeface="Calibri" panose="020F0502020204030204" pitchFamily="34" charset="0"/>
                        </a:rPr>
                        <a:t>32-VQFN</a:t>
                      </a:r>
                      <a:br>
                        <a:rPr lang="en-US" sz="1200" b="0" i="0" u="none" strike="noStrike">
                          <a:solidFill>
                            <a:srgbClr val="963634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963634"/>
                          </a:solidFill>
                          <a:effectLst/>
                          <a:latin typeface="Calibri" panose="020F0502020204030204" pitchFamily="34" charset="0"/>
                        </a:rPr>
                        <a:t>5x5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4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LOAD SWITCH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TPS22966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(RB966)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14-SON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4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power supervisor / charge pump?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2BO ACW 4ZB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SOIC 8pin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6600"/>
                          </a:solidFill>
                          <a:effectLst/>
                          <a:latin typeface="Calibri" panose="020F0502020204030204" pitchFamily="34" charset="0"/>
                        </a:rPr>
                        <a:t>Unknow IC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66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66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6600"/>
                          </a:solidFill>
                          <a:effectLst/>
                          <a:latin typeface="Calibri" panose="020F0502020204030204" pitchFamily="34" charset="0"/>
                        </a:rPr>
                        <a:t>JS4IAD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6600"/>
                          </a:solidFill>
                          <a:effectLst/>
                          <a:latin typeface="Calibri" panose="020F0502020204030204" pitchFamily="34" charset="0"/>
                        </a:rPr>
                        <a:t>10-SON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Unknow IC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HMR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SOT25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6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Crystal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L.T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Capacitor(0402)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0402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Capacitor(0603)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0603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Capacitor(0805)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0805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Resistor(0402)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0402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Diode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0402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BAED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0805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52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component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8937" marR="8937" marT="89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" name="群組 24"/>
          <p:cNvGrpSpPr/>
          <p:nvPr/>
        </p:nvGrpSpPr>
        <p:grpSpPr>
          <a:xfrm>
            <a:off x="5364088" y="404664"/>
            <a:ext cx="3052141" cy="2915915"/>
            <a:chOff x="5364088" y="404664"/>
            <a:chExt cx="3052141" cy="2915915"/>
          </a:xfrm>
        </p:grpSpPr>
        <p:pic>
          <p:nvPicPr>
            <p:cNvPr id="7" name="Picture 3" descr="D:\Cost Analysis\Samsung 850 PRO 128GB\IMG_20140807_101125-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404664"/>
              <a:ext cx="3052141" cy="2915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 bwMode="auto">
            <a:xfrm>
              <a:off x="7507981" y="1640612"/>
              <a:ext cx="792480" cy="1003528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 rot="5400000">
              <a:off x="6410701" y="2158772"/>
              <a:ext cx="792480" cy="1003528"/>
            </a:xfrm>
            <a:prstGeom prst="rect">
              <a:avLst/>
            </a:prstGeom>
            <a:noFill/>
            <a:ln w="28575" cap="flat" cmpd="sng" algn="ctr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 rot="5400000">
              <a:off x="6324227" y="1292746"/>
              <a:ext cx="913244" cy="920864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 rot="5400000">
              <a:off x="6415667" y="545986"/>
              <a:ext cx="608444" cy="631304"/>
            </a:xfrm>
            <a:prstGeom prst="rect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 rot="5400000">
              <a:off x="4304261" y="1631004"/>
              <a:ext cx="2646784" cy="51716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 rot="5400000">
              <a:off x="7115551" y="979170"/>
              <a:ext cx="281940" cy="2286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 rot="5400000">
              <a:off x="7376511" y="2629282"/>
              <a:ext cx="166876" cy="228600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421380" y="3644570"/>
            <a:ext cx="3005858" cy="2875093"/>
            <a:chOff x="5387229" y="3429000"/>
            <a:chExt cx="3005858" cy="2875093"/>
          </a:xfrm>
        </p:grpSpPr>
        <p:grpSp>
          <p:nvGrpSpPr>
            <p:cNvPr id="8" name="群組 7"/>
            <p:cNvGrpSpPr>
              <a:grpSpLocks noChangeAspect="1"/>
            </p:cNvGrpSpPr>
            <p:nvPr/>
          </p:nvGrpSpPr>
          <p:grpSpPr>
            <a:xfrm>
              <a:off x="5387229" y="3429000"/>
              <a:ext cx="3005858" cy="2875093"/>
              <a:chOff x="0" y="32320"/>
              <a:chExt cx="7092280" cy="6783741"/>
            </a:xfrm>
          </p:grpSpPr>
          <p:pic>
            <p:nvPicPr>
              <p:cNvPr id="9" name="Picture 4" descr="D:\Cost Analysis\Samsung 850 PRO 128GB\IMG_20140807_101506-2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2320"/>
                <a:ext cx="7092280" cy="6783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858" y="2807378"/>
                <a:ext cx="1897870" cy="2421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矩形 11"/>
            <p:cNvSpPr/>
            <p:nvPr/>
          </p:nvSpPr>
          <p:spPr bwMode="auto">
            <a:xfrm>
              <a:off x="5491305" y="4620032"/>
              <a:ext cx="789856" cy="1003528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 rot="5400000">
              <a:off x="6601201" y="5161052"/>
              <a:ext cx="792480" cy="1003528"/>
            </a:xfrm>
            <a:prstGeom prst="rect">
              <a:avLst/>
            </a:prstGeom>
            <a:noFill/>
            <a:ln w="28575" cap="flat" cmpd="sng" algn="ctr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 rot="5400000">
              <a:off x="5836097" y="3945212"/>
              <a:ext cx="349912" cy="345856"/>
            </a:xfrm>
            <a:prstGeom prst="rect">
              <a:avLst/>
            </a:prstGeom>
            <a:noFill/>
            <a:ln w="28575" cap="flat" cmpd="sng" algn="ctr">
              <a:solidFill>
                <a:srgbClr val="993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 rot="5400000">
              <a:off x="7465297" y="3630156"/>
              <a:ext cx="197356" cy="238532"/>
            </a:xfrm>
            <a:prstGeom prst="rect">
              <a:avLst/>
            </a:prstGeom>
            <a:noFill/>
            <a:ln w="28575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</p:grpSp>
      <p:cxnSp>
        <p:nvCxnSpPr>
          <p:cNvPr id="23" name="直線單箭頭接點 22"/>
          <p:cNvCxnSpPr/>
          <p:nvPr/>
        </p:nvCxnSpPr>
        <p:spPr bwMode="auto">
          <a:xfrm>
            <a:off x="8488237" y="404664"/>
            <a:ext cx="0" cy="291591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字方塊 23"/>
          <p:cNvSpPr txBox="1"/>
          <p:nvPr/>
        </p:nvSpPr>
        <p:spPr>
          <a:xfrm>
            <a:off x="8427238" y="1618206"/>
            <a:ext cx="65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53mm</a:t>
            </a:r>
            <a:endParaRPr lang="zh-TW" altLang="en-US" sz="12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682334" y="3429000"/>
            <a:ext cx="65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53mm</a:t>
            </a:r>
            <a:endParaRPr lang="zh-TW" altLang="en-US" sz="12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9" name="直線接點 28"/>
          <p:cNvCxnSpPr/>
          <p:nvPr/>
        </p:nvCxnSpPr>
        <p:spPr bwMode="auto">
          <a:xfrm>
            <a:off x="8172400" y="404664"/>
            <a:ext cx="504056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/>
          <p:cNvCxnSpPr/>
          <p:nvPr/>
        </p:nvCxnSpPr>
        <p:spPr bwMode="auto">
          <a:xfrm>
            <a:off x="8132288" y="3320579"/>
            <a:ext cx="504056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線接點 31"/>
          <p:cNvCxnSpPr/>
          <p:nvPr/>
        </p:nvCxnSpPr>
        <p:spPr bwMode="auto">
          <a:xfrm>
            <a:off x="5518568" y="2996952"/>
            <a:ext cx="0" cy="56503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/>
          <p:cNvCxnSpPr/>
          <p:nvPr/>
        </p:nvCxnSpPr>
        <p:spPr bwMode="auto">
          <a:xfrm>
            <a:off x="8384316" y="3002179"/>
            <a:ext cx="0" cy="56503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接點 34"/>
          <p:cNvCxnSpPr/>
          <p:nvPr/>
        </p:nvCxnSpPr>
        <p:spPr bwMode="auto">
          <a:xfrm>
            <a:off x="5518568" y="3454523"/>
            <a:ext cx="286574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矩形 36"/>
          <p:cNvSpPr/>
          <p:nvPr/>
        </p:nvSpPr>
        <p:spPr bwMode="auto">
          <a:xfrm rot="5400000">
            <a:off x="6242585" y="923123"/>
            <a:ext cx="115213" cy="144016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3D V-NAND </a:t>
            </a:r>
            <a:r>
              <a:rPr lang="en-US" altLang="zh-TW" dirty="0" err="1" smtClean="0">
                <a:latin typeface="Calibri" panose="020F0502020204030204" pitchFamily="34" charset="0"/>
              </a:rPr>
              <a:t>Decap</a:t>
            </a:r>
            <a:r>
              <a:rPr lang="en-US" altLang="zh-TW" dirty="0" smtClean="0">
                <a:latin typeface="Calibri" panose="020F0502020204030204" pitchFamily="34" charset="0"/>
              </a:rPr>
              <a:t> Analysis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12" name="內容版面配置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0135268"/>
              </p:ext>
            </p:extLst>
          </p:nvPr>
        </p:nvGraphicFramePr>
        <p:xfrm>
          <a:off x="5580112" y="692696"/>
          <a:ext cx="3449638" cy="2767965"/>
        </p:xfrm>
        <a:graphic>
          <a:graphicData uri="http://schemas.openxmlformats.org/drawingml/2006/table">
            <a:tbl>
              <a:tblPr/>
              <a:tblGrid>
                <a:gridCol w="1971675"/>
                <a:gridCol w="1477963"/>
              </a:tblGrid>
              <a:tr h="419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 Size (mm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W/O Scribe 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12.497*6.739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 Size (mm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W/ Scribe 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12.567*6.809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Array size (mm</a:t>
                      </a:r>
                      <a:r>
                        <a:rPr lang="en-US" sz="16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5.922 * 4.262*2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Array Efficiency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59.94%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Plane/Die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Capacity/Die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86Gbit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128GB Configuration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DDP*2+QDP*2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Total Die in 128GB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12 dice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 position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</a:t>
                      </a: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01008"/>
            <a:ext cx="5833313" cy="316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836712"/>
            <a:ext cx="3888432" cy="226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107504" y="3429000"/>
            <a:ext cx="288032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 flipV="1">
            <a:off x="395536" y="3102549"/>
            <a:ext cx="216024" cy="32645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/>
          <p:cNvCxnSpPr/>
          <p:nvPr/>
        </p:nvCxnSpPr>
        <p:spPr bwMode="auto">
          <a:xfrm>
            <a:off x="3923928" y="5517232"/>
            <a:ext cx="0" cy="28803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接點 19"/>
          <p:cNvCxnSpPr/>
          <p:nvPr/>
        </p:nvCxnSpPr>
        <p:spPr bwMode="auto">
          <a:xfrm rot="5400000">
            <a:off x="4364360" y="4938752"/>
            <a:ext cx="0" cy="28803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字方塊 16"/>
          <p:cNvSpPr txBox="1"/>
          <p:nvPr/>
        </p:nvSpPr>
        <p:spPr>
          <a:xfrm>
            <a:off x="3419872" y="580526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</a:rPr>
              <a:t>Line 1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283968" y="507642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</a:rPr>
              <a:t>Line 2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046980" y="5199583"/>
            <a:ext cx="298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Line1 &amp; Line2 are TEM cross section sample position</a:t>
            </a:r>
            <a:endParaRPr lang="zh-TW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6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TEM Cross Section: Line 1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360" y="648263"/>
            <a:ext cx="5564768" cy="5184775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Total 38 layers</a:t>
            </a:r>
          </a:p>
          <a:p>
            <a:pPr lvl="1"/>
            <a:r>
              <a:rPr lang="en-US" altLang="zh-TW" dirty="0" smtClean="0">
                <a:latin typeface="Calibri" panose="020F0502020204030204" pitchFamily="34" charset="0"/>
              </a:rPr>
              <a:t>32 </a:t>
            </a:r>
            <a:r>
              <a:rPr lang="en-US" altLang="zh-TW" dirty="0" err="1" smtClean="0">
                <a:latin typeface="Calibri" panose="020F0502020204030204" pitchFamily="34" charset="0"/>
              </a:rPr>
              <a:t>wordlines</a:t>
            </a:r>
            <a:endParaRPr lang="en-US" altLang="zh-TW" dirty="0" smtClean="0">
              <a:latin typeface="Calibri" panose="020F0502020204030204" pitchFamily="34" charset="0"/>
            </a:endParaRPr>
          </a:p>
          <a:p>
            <a:pPr lvl="1"/>
            <a:r>
              <a:rPr lang="en-US" altLang="zh-TW" dirty="0" smtClean="0">
                <a:latin typeface="Calibri" panose="020F0502020204030204" pitchFamily="34" charset="0"/>
              </a:rPr>
              <a:t>4 dummy </a:t>
            </a:r>
            <a:r>
              <a:rPr lang="en-US" altLang="zh-TW" dirty="0" err="1" smtClean="0">
                <a:latin typeface="Calibri" panose="020F0502020204030204" pitchFamily="34" charset="0"/>
              </a:rPr>
              <a:t>wordlines</a:t>
            </a:r>
            <a:endParaRPr lang="en-US" altLang="zh-TW" dirty="0" smtClean="0">
              <a:latin typeface="Calibri" panose="020F0502020204030204" pitchFamily="34" charset="0"/>
            </a:endParaRPr>
          </a:p>
          <a:p>
            <a:pPr lvl="1"/>
            <a:r>
              <a:rPr lang="en-US" altLang="zh-TW" dirty="0" smtClean="0">
                <a:latin typeface="Calibri" panose="020F0502020204030204" pitchFamily="34" charset="0"/>
              </a:rPr>
              <a:t>1 select transistor on top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</a:rPr>
              <a:t>1 select transistor on </a:t>
            </a:r>
            <a:r>
              <a:rPr lang="en-US" altLang="zh-TW" dirty="0" smtClean="0">
                <a:latin typeface="Calibri" panose="020F0502020204030204" pitchFamily="34" charset="0"/>
              </a:rPr>
              <a:t>bottom</a:t>
            </a:r>
          </a:p>
          <a:p>
            <a:r>
              <a:rPr lang="en-US" altLang="zh-TW" dirty="0" smtClean="0">
                <a:latin typeface="Calibri" panose="020F0502020204030204" pitchFamily="34" charset="0"/>
              </a:rPr>
              <a:t>Feature size:</a:t>
            </a:r>
          </a:p>
          <a:p>
            <a:pPr lvl="1"/>
            <a:r>
              <a:rPr lang="en-US" altLang="zh-TW" dirty="0" smtClean="0">
                <a:latin typeface="Calibri" panose="020F0502020204030204" pitchFamily="34" charset="0"/>
              </a:rPr>
              <a:t>Poly pillar diameter: </a:t>
            </a:r>
          </a:p>
          <a:p>
            <a:pPr marL="457200" lvl="1" indent="0">
              <a:buNone/>
            </a:pPr>
            <a:r>
              <a:rPr lang="en-US" altLang="zh-TW" dirty="0">
                <a:latin typeface="Calibri" panose="020F0502020204030204" pitchFamily="34" charset="0"/>
              </a:rPr>
              <a:t>	</a:t>
            </a:r>
            <a:r>
              <a:rPr lang="en-US" altLang="zh-TW" dirty="0" smtClean="0">
                <a:latin typeface="Calibri" panose="020F0502020204030204" pitchFamily="34" charset="0"/>
              </a:rPr>
              <a:t>106.35nm(top) / 75.2nm(bottom)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</a:rPr>
              <a:t>Poly pillar </a:t>
            </a:r>
            <a:r>
              <a:rPr lang="en-US" altLang="zh-TW" dirty="0" smtClean="0">
                <a:latin typeface="Calibri" panose="020F0502020204030204" pitchFamily="34" charset="0"/>
              </a:rPr>
              <a:t>depth / AR: 2894.5nm / 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</a:rPr>
              <a:t>26</a:t>
            </a:r>
          </a:p>
          <a:p>
            <a:pPr lvl="1"/>
            <a:r>
              <a:rPr lang="en-US" altLang="zh-TW" dirty="0" smtClean="0">
                <a:latin typeface="Calibri" panose="020F0502020204030204" pitchFamily="34" charset="0"/>
              </a:rPr>
              <a:t>Poly pillar pitch: 239.56 (max)</a:t>
            </a:r>
          </a:p>
          <a:p>
            <a:pPr lvl="1"/>
            <a:r>
              <a:rPr lang="en-US" altLang="zh-TW" dirty="0" smtClean="0">
                <a:latin typeface="Calibri" panose="020F0502020204030204" pitchFamily="34" charset="0"/>
              </a:rPr>
              <a:t>Layer thickness: WL/Oxide=30 nm / 28nm = </a:t>
            </a:r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</a:rPr>
              <a:t>58nm</a:t>
            </a:r>
          </a:p>
          <a:p>
            <a:pPr lvl="1"/>
            <a:endParaRPr lang="en-US" altLang="zh-TW" dirty="0">
              <a:latin typeface="Calibri" panose="020F0502020204030204" pitchFamily="34" charset="0"/>
            </a:endParaRPr>
          </a:p>
          <a:p>
            <a:pPr lvl="1"/>
            <a:endParaRPr lang="zh-TW" altLang="en-US" dirty="0">
              <a:latin typeface="Calibri" panose="020F0502020204030204" pitchFamily="34" charset="0"/>
            </a:endParaRPr>
          </a:p>
        </p:txBody>
      </p:sp>
      <p:pic>
        <p:nvPicPr>
          <p:cNvPr id="3078" name="Picture 6" descr="D:\Cost Analysis\Samsung 850 PRO 128GB\line1-all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356" y="188640"/>
            <a:ext cx="3328458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0" y="4293096"/>
            <a:ext cx="326118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17" y="4293097"/>
            <a:ext cx="208566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圖說文字 3"/>
          <p:cNvSpPr/>
          <p:nvPr/>
        </p:nvSpPr>
        <p:spPr bwMode="auto">
          <a:xfrm>
            <a:off x="2714248" y="803319"/>
            <a:ext cx="1800200" cy="646331"/>
          </a:xfrm>
          <a:prstGeom prst="wedgeRectCallout">
            <a:avLst>
              <a:gd name="adj1" fmla="val 19749"/>
              <a:gd name="adj2" fmla="val 299415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r>
              <a:rPr kumimoji="1" lang="zh-TW" altLang="en-US" sz="1200" b="1" dirty="0" smtClean="0">
                <a:solidFill>
                  <a:srgbClr val="0000FF"/>
                </a:solidFill>
                <a:latin typeface="Arial" charset="0"/>
                <a:ea typeface="新細明體" charset="-120"/>
                <a:cs typeface="Arial" charset="0"/>
              </a:rPr>
              <a:t>以</a:t>
            </a:r>
            <a:r>
              <a:rPr kumimoji="1" lang="en-US" altLang="zh-TW" sz="1200" b="1" dirty="0" smtClean="0">
                <a:solidFill>
                  <a:srgbClr val="0000FF"/>
                </a:solidFill>
                <a:latin typeface="Arial" charset="0"/>
                <a:ea typeface="新細明體" charset="-120"/>
                <a:cs typeface="Arial" charset="0"/>
              </a:rPr>
              <a:t>DRAM</a:t>
            </a:r>
            <a:r>
              <a:rPr kumimoji="1" lang="zh-TW" altLang="en-US" sz="1200" b="1" dirty="0" smtClean="0">
                <a:solidFill>
                  <a:srgbClr val="0000FF"/>
                </a:solidFill>
                <a:latin typeface="Arial" charset="0"/>
                <a:ea typeface="新細明體" charset="-120"/>
                <a:cs typeface="Arial" charset="0"/>
              </a:rPr>
              <a:t>製程經驗，有</a:t>
            </a:r>
            <a:r>
              <a:rPr kumimoji="1" lang="zh-TW" altLang="en-US" sz="1200" b="1" dirty="0">
                <a:solidFill>
                  <a:srgbClr val="0000FF"/>
                </a:solidFill>
                <a:latin typeface="Arial" charset="0"/>
                <a:ea typeface="新細明體" charset="-120"/>
                <a:cs typeface="Arial" charset="0"/>
              </a:rPr>
              <a:t>潛力可以做到</a:t>
            </a:r>
            <a:r>
              <a:rPr kumimoji="1" lang="en-US" altLang="zh-TW" sz="1200" b="1" dirty="0">
                <a:solidFill>
                  <a:srgbClr val="0000FF"/>
                </a:solidFill>
                <a:latin typeface="Arial" charset="0"/>
                <a:ea typeface="新細明體" charset="-120"/>
                <a:cs typeface="Arial" charset="0"/>
              </a:rPr>
              <a:t>50</a:t>
            </a:r>
            <a:r>
              <a:rPr kumimoji="1" lang="zh-TW" altLang="en-US" sz="1200" b="1" dirty="0">
                <a:solidFill>
                  <a:srgbClr val="0000FF"/>
                </a:solidFill>
                <a:latin typeface="Arial" charset="0"/>
                <a:ea typeface="新細明體" charset="-120"/>
                <a:cs typeface="Arial" charset="0"/>
              </a:rPr>
              <a:t>以上</a:t>
            </a:r>
            <a:endParaRPr kumimoji="1" lang="zh-TW" altLang="en-US" sz="12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 charset="0"/>
              <a:ea typeface="新細明體" charset="-120"/>
              <a:cs typeface="Arial" charset="0"/>
            </a:endParaRPr>
          </a:p>
        </p:txBody>
      </p:sp>
      <p:sp>
        <p:nvSpPr>
          <p:cNvPr id="8" name="矩形圖說文字 7"/>
          <p:cNvSpPr/>
          <p:nvPr/>
        </p:nvSpPr>
        <p:spPr bwMode="auto">
          <a:xfrm>
            <a:off x="4283968" y="2132856"/>
            <a:ext cx="1510883" cy="1015663"/>
          </a:xfrm>
          <a:prstGeom prst="wedgeRectCallout">
            <a:avLst>
              <a:gd name="adj1" fmla="val -11669"/>
              <a:gd name="adj2" fmla="val 113996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r>
              <a:rPr kumimoji="1" lang="zh-TW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因為</a:t>
            </a: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WL</a:t>
            </a:r>
            <a:r>
              <a:rPr kumimoji="1" lang="zh-TW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平面切得很細</a:t>
            </a: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(</a:t>
            </a:r>
            <a:r>
              <a:rPr kumimoji="1" lang="zh-TW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僅隔</a:t>
            </a: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4</a:t>
            </a:r>
            <a:r>
              <a:rPr kumimoji="1" lang="zh-TW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根柱子就切開</a:t>
            </a: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)</a:t>
            </a:r>
            <a:r>
              <a:rPr kumimoji="1" lang="zh-TW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，所以</a:t>
            </a:r>
            <a:r>
              <a:rPr kumimoji="1" lang="en-US" altLang="zh-TW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WL</a:t>
            </a:r>
            <a:r>
              <a:rPr kumimoji="1" lang="zh-TW" altLang="en-US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厚度不需要太厚</a:t>
            </a:r>
          </a:p>
        </p:txBody>
      </p:sp>
    </p:spTree>
    <p:extLst>
      <p:ext uri="{BB962C8B-B14F-4D97-AF65-F5344CB8AC3E}">
        <p14:creationId xmlns:p14="http://schemas.microsoft.com/office/powerpoint/2010/main" val="34641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412" y="2702697"/>
            <a:ext cx="3629588" cy="415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" y="212482"/>
            <a:ext cx="683295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手繪多邊形 5"/>
          <p:cNvSpPr/>
          <p:nvPr/>
        </p:nvSpPr>
        <p:spPr bwMode="auto">
          <a:xfrm>
            <a:off x="1207983" y="683766"/>
            <a:ext cx="898044" cy="1744982"/>
          </a:xfrm>
          <a:custGeom>
            <a:avLst/>
            <a:gdLst>
              <a:gd name="connsiteX0" fmla="*/ 152400 w 632460"/>
              <a:gd name="connsiteY0" fmla="*/ 0 h 1744982"/>
              <a:gd name="connsiteX1" fmla="*/ 129540 w 632460"/>
              <a:gd name="connsiteY1" fmla="*/ 91440 h 1744982"/>
              <a:gd name="connsiteX2" fmla="*/ 121920 w 632460"/>
              <a:gd name="connsiteY2" fmla="*/ 144780 h 1744982"/>
              <a:gd name="connsiteX3" fmla="*/ 99060 w 632460"/>
              <a:gd name="connsiteY3" fmla="*/ 198120 h 1744982"/>
              <a:gd name="connsiteX4" fmla="*/ 76200 w 632460"/>
              <a:gd name="connsiteY4" fmla="*/ 259080 h 1744982"/>
              <a:gd name="connsiteX5" fmla="*/ 45720 w 632460"/>
              <a:gd name="connsiteY5" fmla="*/ 365760 h 1744982"/>
              <a:gd name="connsiteX6" fmla="*/ 30480 w 632460"/>
              <a:gd name="connsiteY6" fmla="*/ 457200 h 1744982"/>
              <a:gd name="connsiteX7" fmla="*/ 15240 w 632460"/>
              <a:gd name="connsiteY7" fmla="*/ 708660 h 1744982"/>
              <a:gd name="connsiteX8" fmla="*/ 0 w 632460"/>
              <a:gd name="connsiteY8" fmla="*/ 807720 h 1744982"/>
              <a:gd name="connsiteX9" fmla="*/ 15240 w 632460"/>
              <a:gd name="connsiteY9" fmla="*/ 990600 h 1744982"/>
              <a:gd name="connsiteX10" fmla="*/ 22860 w 632460"/>
              <a:gd name="connsiteY10" fmla="*/ 1013460 h 1744982"/>
              <a:gd name="connsiteX11" fmla="*/ 45720 w 632460"/>
              <a:gd name="connsiteY11" fmla="*/ 1089660 h 1744982"/>
              <a:gd name="connsiteX12" fmla="*/ 60960 w 632460"/>
              <a:gd name="connsiteY12" fmla="*/ 1120140 h 1744982"/>
              <a:gd name="connsiteX13" fmla="*/ 68580 w 632460"/>
              <a:gd name="connsiteY13" fmla="*/ 1143000 h 1744982"/>
              <a:gd name="connsiteX14" fmla="*/ 114300 w 632460"/>
              <a:gd name="connsiteY14" fmla="*/ 1234440 h 1744982"/>
              <a:gd name="connsiteX15" fmla="*/ 129540 w 632460"/>
              <a:gd name="connsiteY15" fmla="*/ 1264920 h 1744982"/>
              <a:gd name="connsiteX16" fmla="*/ 137160 w 632460"/>
              <a:gd name="connsiteY16" fmla="*/ 1295400 h 1744982"/>
              <a:gd name="connsiteX17" fmla="*/ 152400 w 632460"/>
              <a:gd name="connsiteY17" fmla="*/ 1325880 h 1744982"/>
              <a:gd name="connsiteX18" fmla="*/ 167640 w 632460"/>
              <a:gd name="connsiteY18" fmla="*/ 1348740 h 1744982"/>
              <a:gd name="connsiteX19" fmla="*/ 220980 w 632460"/>
              <a:gd name="connsiteY19" fmla="*/ 1478280 h 1744982"/>
              <a:gd name="connsiteX20" fmla="*/ 251460 w 632460"/>
              <a:gd name="connsiteY20" fmla="*/ 1524000 h 1744982"/>
              <a:gd name="connsiteX21" fmla="*/ 266700 w 632460"/>
              <a:gd name="connsiteY21" fmla="*/ 1546860 h 1744982"/>
              <a:gd name="connsiteX22" fmla="*/ 289560 w 632460"/>
              <a:gd name="connsiteY22" fmla="*/ 1569720 h 1744982"/>
              <a:gd name="connsiteX23" fmla="*/ 304800 w 632460"/>
              <a:gd name="connsiteY23" fmla="*/ 1600200 h 1744982"/>
              <a:gd name="connsiteX24" fmla="*/ 335280 w 632460"/>
              <a:gd name="connsiteY24" fmla="*/ 1630680 h 1744982"/>
              <a:gd name="connsiteX25" fmla="*/ 350520 w 632460"/>
              <a:gd name="connsiteY25" fmla="*/ 1653540 h 1744982"/>
              <a:gd name="connsiteX26" fmla="*/ 373380 w 632460"/>
              <a:gd name="connsiteY26" fmla="*/ 1668780 h 1744982"/>
              <a:gd name="connsiteX27" fmla="*/ 403860 w 632460"/>
              <a:gd name="connsiteY27" fmla="*/ 1691640 h 1744982"/>
              <a:gd name="connsiteX28" fmla="*/ 457200 w 632460"/>
              <a:gd name="connsiteY28" fmla="*/ 1714500 h 1744982"/>
              <a:gd name="connsiteX29" fmla="*/ 487680 w 632460"/>
              <a:gd name="connsiteY29" fmla="*/ 1722120 h 1744982"/>
              <a:gd name="connsiteX30" fmla="*/ 541020 w 632460"/>
              <a:gd name="connsiteY30" fmla="*/ 1729740 h 1744982"/>
              <a:gd name="connsiteX31" fmla="*/ 571500 w 632460"/>
              <a:gd name="connsiteY31" fmla="*/ 1737360 h 1744982"/>
              <a:gd name="connsiteX32" fmla="*/ 632460 w 632460"/>
              <a:gd name="connsiteY32" fmla="*/ 1744980 h 174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460" h="1744982">
                <a:moveTo>
                  <a:pt x="152400" y="0"/>
                </a:moveTo>
                <a:cubicBezTo>
                  <a:pt x="126654" y="154476"/>
                  <a:pt x="165766" y="-65541"/>
                  <a:pt x="129540" y="91440"/>
                </a:cubicBezTo>
                <a:cubicBezTo>
                  <a:pt x="125501" y="108941"/>
                  <a:pt x="126854" y="127511"/>
                  <a:pt x="121920" y="144780"/>
                </a:cubicBezTo>
                <a:cubicBezTo>
                  <a:pt x="116606" y="163380"/>
                  <a:pt x="106244" y="180159"/>
                  <a:pt x="99060" y="198120"/>
                </a:cubicBezTo>
                <a:cubicBezTo>
                  <a:pt x="91000" y="218270"/>
                  <a:pt x="83820" y="238760"/>
                  <a:pt x="76200" y="259080"/>
                </a:cubicBezTo>
                <a:cubicBezTo>
                  <a:pt x="60969" y="380926"/>
                  <a:pt x="82312" y="265132"/>
                  <a:pt x="45720" y="365760"/>
                </a:cubicBezTo>
                <a:cubicBezTo>
                  <a:pt x="40477" y="380180"/>
                  <a:pt x="31751" y="448301"/>
                  <a:pt x="30480" y="457200"/>
                </a:cubicBezTo>
                <a:cubicBezTo>
                  <a:pt x="25400" y="541020"/>
                  <a:pt x="21520" y="624921"/>
                  <a:pt x="15240" y="708660"/>
                </a:cubicBezTo>
                <a:cubicBezTo>
                  <a:pt x="13903" y="726487"/>
                  <a:pt x="3288" y="787990"/>
                  <a:pt x="0" y="807720"/>
                </a:cubicBezTo>
                <a:cubicBezTo>
                  <a:pt x="3161" y="861453"/>
                  <a:pt x="3792" y="933362"/>
                  <a:pt x="15240" y="990600"/>
                </a:cubicBezTo>
                <a:cubicBezTo>
                  <a:pt x="16815" y="998476"/>
                  <a:pt x="20653" y="1005737"/>
                  <a:pt x="22860" y="1013460"/>
                </a:cubicBezTo>
                <a:cubicBezTo>
                  <a:pt x="30152" y="1038982"/>
                  <a:pt x="33648" y="1065515"/>
                  <a:pt x="45720" y="1089660"/>
                </a:cubicBezTo>
                <a:cubicBezTo>
                  <a:pt x="50800" y="1099820"/>
                  <a:pt x="56485" y="1109699"/>
                  <a:pt x="60960" y="1120140"/>
                </a:cubicBezTo>
                <a:cubicBezTo>
                  <a:pt x="64124" y="1127523"/>
                  <a:pt x="65183" y="1135721"/>
                  <a:pt x="68580" y="1143000"/>
                </a:cubicBezTo>
                <a:cubicBezTo>
                  <a:pt x="82991" y="1173881"/>
                  <a:pt x="99060" y="1203960"/>
                  <a:pt x="114300" y="1234440"/>
                </a:cubicBezTo>
                <a:cubicBezTo>
                  <a:pt x="119380" y="1244600"/>
                  <a:pt x="126785" y="1253900"/>
                  <a:pt x="129540" y="1264920"/>
                </a:cubicBezTo>
                <a:cubicBezTo>
                  <a:pt x="132080" y="1275080"/>
                  <a:pt x="133483" y="1285594"/>
                  <a:pt x="137160" y="1295400"/>
                </a:cubicBezTo>
                <a:cubicBezTo>
                  <a:pt x="141148" y="1306036"/>
                  <a:pt x="146764" y="1316017"/>
                  <a:pt x="152400" y="1325880"/>
                </a:cubicBezTo>
                <a:cubicBezTo>
                  <a:pt x="156944" y="1333831"/>
                  <a:pt x="164118" y="1340286"/>
                  <a:pt x="167640" y="1348740"/>
                </a:cubicBezTo>
                <a:cubicBezTo>
                  <a:pt x="193403" y="1410572"/>
                  <a:pt x="183760" y="1422450"/>
                  <a:pt x="220980" y="1478280"/>
                </a:cubicBezTo>
                <a:lnTo>
                  <a:pt x="251460" y="1524000"/>
                </a:lnTo>
                <a:cubicBezTo>
                  <a:pt x="256540" y="1531620"/>
                  <a:pt x="260224" y="1540384"/>
                  <a:pt x="266700" y="1546860"/>
                </a:cubicBezTo>
                <a:cubicBezTo>
                  <a:pt x="274320" y="1554480"/>
                  <a:pt x="283296" y="1560951"/>
                  <a:pt x="289560" y="1569720"/>
                </a:cubicBezTo>
                <a:cubicBezTo>
                  <a:pt x="296162" y="1578963"/>
                  <a:pt x="297984" y="1591113"/>
                  <a:pt x="304800" y="1600200"/>
                </a:cubicBezTo>
                <a:cubicBezTo>
                  <a:pt x="313421" y="1611695"/>
                  <a:pt x="325929" y="1619771"/>
                  <a:pt x="335280" y="1630680"/>
                </a:cubicBezTo>
                <a:cubicBezTo>
                  <a:pt x="341240" y="1637633"/>
                  <a:pt x="344044" y="1647064"/>
                  <a:pt x="350520" y="1653540"/>
                </a:cubicBezTo>
                <a:cubicBezTo>
                  <a:pt x="356996" y="1660016"/>
                  <a:pt x="365928" y="1663457"/>
                  <a:pt x="373380" y="1668780"/>
                </a:cubicBezTo>
                <a:cubicBezTo>
                  <a:pt x="383714" y="1676162"/>
                  <a:pt x="393090" y="1684909"/>
                  <a:pt x="403860" y="1691640"/>
                </a:cubicBezTo>
                <a:cubicBezTo>
                  <a:pt x="420972" y="1702335"/>
                  <a:pt x="438097" y="1709042"/>
                  <a:pt x="457200" y="1714500"/>
                </a:cubicBezTo>
                <a:cubicBezTo>
                  <a:pt x="467270" y="1717377"/>
                  <a:pt x="477376" y="1720247"/>
                  <a:pt x="487680" y="1722120"/>
                </a:cubicBezTo>
                <a:cubicBezTo>
                  <a:pt x="505351" y="1725333"/>
                  <a:pt x="523349" y="1726527"/>
                  <a:pt x="541020" y="1729740"/>
                </a:cubicBezTo>
                <a:cubicBezTo>
                  <a:pt x="551324" y="1731613"/>
                  <a:pt x="561196" y="1735487"/>
                  <a:pt x="571500" y="1737360"/>
                </a:cubicBezTo>
                <a:cubicBezTo>
                  <a:pt x="615386" y="1745339"/>
                  <a:pt x="608572" y="1744980"/>
                  <a:pt x="632460" y="174498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/>
        </p:nvSpPr>
        <p:spPr bwMode="auto">
          <a:xfrm>
            <a:off x="1192743" y="1710961"/>
            <a:ext cx="841276" cy="1197845"/>
          </a:xfrm>
          <a:custGeom>
            <a:avLst/>
            <a:gdLst>
              <a:gd name="connsiteX0" fmla="*/ 0 w 548640"/>
              <a:gd name="connsiteY0" fmla="*/ 0 h 1013460"/>
              <a:gd name="connsiteX1" fmla="*/ 22860 w 548640"/>
              <a:gd name="connsiteY1" fmla="*/ 114300 h 1013460"/>
              <a:gd name="connsiteX2" fmla="*/ 30480 w 548640"/>
              <a:gd name="connsiteY2" fmla="*/ 175260 h 1013460"/>
              <a:gd name="connsiteX3" fmla="*/ 53340 w 548640"/>
              <a:gd name="connsiteY3" fmla="*/ 220980 h 1013460"/>
              <a:gd name="connsiteX4" fmla="*/ 60960 w 548640"/>
              <a:gd name="connsiteY4" fmla="*/ 266700 h 1013460"/>
              <a:gd name="connsiteX5" fmla="*/ 68580 w 548640"/>
              <a:gd name="connsiteY5" fmla="*/ 289560 h 1013460"/>
              <a:gd name="connsiteX6" fmla="*/ 83820 w 548640"/>
              <a:gd name="connsiteY6" fmla="*/ 350520 h 1013460"/>
              <a:gd name="connsiteX7" fmla="*/ 91440 w 548640"/>
              <a:gd name="connsiteY7" fmla="*/ 388620 h 1013460"/>
              <a:gd name="connsiteX8" fmla="*/ 114300 w 548640"/>
              <a:gd name="connsiteY8" fmla="*/ 464820 h 1013460"/>
              <a:gd name="connsiteX9" fmla="*/ 137160 w 548640"/>
              <a:gd name="connsiteY9" fmla="*/ 609600 h 1013460"/>
              <a:gd name="connsiteX10" fmla="*/ 144780 w 548640"/>
              <a:gd name="connsiteY10" fmla="*/ 632460 h 1013460"/>
              <a:gd name="connsiteX11" fmla="*/ 152400 w 548640"/>
              <a:gd name="connsiteY11" fmla="*/ 662940 h 1013460"/>
              <a:gd name="connsiteX12" fmla="*/ 167640 w 548640"/>
              <a:gd name="connsiteY12" fmla="*/ 693420 h 1013460"/>
              <a:gd name="connsiteX13" fmla="*/ 175260 w 548640"/>
              <a:gd name="connsiteY13" fmla="*/ 723900 h 1013460"/>
              <a:gd name="connsiteX14" fmla="*/ 205740 w 548640"/>
              <a:gd name="connsiteY14" fmla="*/ 784860 h 1013460"/>
              <a:gd name="connsiteX15" fmla="*/ 243840 w 548640"/>
              <a:gd name="connsiteY15" fmla="*/ 853440 h 1013460"/>
              <a:gd name="connsiteX16" fmla="*/ 259080 w 548640"/>
              <a:gd name="connsiteY16" fmla="*/ 876300 h 1013460"/>
              <a:gd name="connsiteX17" fmla="*/ 335280 w 548640"/>
              <a:gd name="connsiteY17" fmla="*/ 937260 h 1013460"/>
              <a:gd name="connsiteX18" fmla="*/ 396240 w 548640"/>
              <a:gd name="connsiteY18" fmla="*/ 952500 h 1013460"/>
              <a:gd name="connsiteX19" fmla="*/ 426720 w 548640"/>
              <a:gd name="connsiteY19" fmla="*/ 967740 h 1013460"/>
              <a:gd name="connsiteX20" fmla="*/ 487680 w 548640"/>
              <a:gd name="connsiteY20" fmla="*/ 982980 h 1013460"/>
              <a:gd name="connsiteX21" fmla="*/ 510540 w 548640"/>
              <a:gd name="connsiteY21" fmla="*/ 998220 h 1013460"/>
              <a:gd name="connsiteX22" fmla="*/ 548640 w 548640"/>
              <a:gd name="connsiteY22" fmla="*/ 101346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640" h="1013460">
                <a:moveTo>
                  <a:pt x="0" y="0"/>
                </a:moveTo>
                <a:cubicBezTo>
                  <a:pt x="7620" y="38100"/>
                  <a:pt x="16203" y="76020"/>
                  <a:pt x="22860" y="114300"/>
                </a:cubicBezTo>
                <a:cubicBezTo>
                  <a:pt x="26369" y="134475"/>
                  <a:pt x="24854" y="155570"/>
                  <a:pt x="30480" y="175260"/>
                </a:cubicBezTo>
                <a:cubicBezTo>
                  <a:pt x="35161" y="191643"/>
                  <a:pt x="45720" y="205740"/>
                  <a:pt x="53340" y="220980"/>
                </a:cubicBezTo>
                <a:cubicBezTo>
                  <a:pt x="55880" y="236220"/>
                  <a:pt x="57608" y="251618"/>
                  <a:pt x="60960" y="266700"/>
                </a:cubicBezTo>
                <a:cubicBezTo>
                  <a:pt x="62702" y="274541"/>
                  <a:pt x="66467" y="281811"/>
                  <a:pt x="68580" y="289560"/>
                </a:cubicBezTo>
                <a:cubicBezTo>
                  <a:pt x="74091" y="309767"/>
                  <a:pt x="79712" y="329981"/>
                  <a:pt x="83820" y="350520"/>
                </a:cubicBezTo>
                <a:cubicBezTo>
                  <a:pt x="86360" y="363220"/>
                  <a:pt x="88299" y="376055"/>
                  <a:pt x="91440" y="388620"/>
                </a:cubicBezTo>
                <a:cubicBezTo>
                  <a:pt x="100163" y="423513"/>
                  <a:pt x="104622" y="435785"/>
                  <a:pt x="114300" y="464820"/>
                </a:cubicBezTo>
                <a:cubicBezTo>
                  <a:pt x="121003" y="511740"/>
                  <a:pt x="128064" y="564118"/>
                  <a:pt x="137160" y="609600"/>
                </a:cubicBezTo>
                <a:cubicBezTo>
                  <a:pt x="138735" y="617476"/>
                  <a:pt x="142573" y="624737"/>
                  <a:pt x="144780" y="632460"/>
                </a:cubicBezTo>
                <a:cubicBezTo>
                  <a:pt x="147657" y="642530"/>
                  <a:pt x="148723" y="653134"/>
                  <a:pt x="152400" y="662940"/>
                </a:cubicBezTo>
                <a:cubicBezTo>
                  <a:pt x="156388" y="673576"/>
                  <a:pt x="163652" y="682784"/>
                  <a:pt x="167640" y="693420"/>
                </a:cubicBezTo>
                <a:cubicBezTo>
                  <a:pt x="171317" y="703226"/>
                  <a:pt x="171232" y="714233"/>
                  <a:pt x="175260" y="723900"/>
                </a:cubicBezTo>
                <a:cubicBezTo>
                  <a:pt x="183998" y="744871"/>
                  <a:pt x="198556" y="763307"/>
                  <a:pt x="205740" y="784860"/>
                </a:cubicBezTo>
                <a:cubicBezTo>
                  <a:pt x="219152" y="825096"/>
                  <a:pt x="208905" y="801037"/>
                  <a:pt x="243840" y="853440"/>
                </a:cubicBezTo>
                <a:cubicBezTo>
                  <a:pt x="248920" y="861060"/>
                  <a:pt x="252604" y="869824"/>
                  <a:pt x="259080" y="876300"/>
                </a:cubicBezTo>
                <a:cubicBezTo>
                  <a:pt x="289230" y="906450"/>
                  <a:pt x="297962" y="924821"/>
                  <a:pt x="335280" y="937260"/>
                </a:cubicBezTo>
                <a:cubicBezTo>
                  <a:pt x="355151" y="943884"/>
                  <a:pt x="377506" y="943133"/>
                  <a:pt x="396240" y="952500"/>
                </a:cubicBezTo>
                <a:cubicBezTo>
                  <a:pt x="406400" y="957580"/>
                  <a:pt x="415944" y="964148"/>
                  <a:pt x="426720" y="967740"/>
                </a:cubicBezTo>
                <a:cubicBezTo>
                  <a:pt x="446591" y="974364"/>
                  <a:pt x="487680" y="982980"/>
                  <a:pt x="487680" y="982980"/>
                </a:cubicBezTo>
                <a:cubicBezTo>
                  <a:pt x="495300" y="988060"/>
                  <a:pt x="502122" y="994612"/>
                  <a:pt x="510540" y="998220"/>
                </a:cubicBezTo>
                <a:cubicBezTo>
                  <a:pt x="555119" y="1017325"/>
                  <a:pt x="529974" y="994794"/>
                  <a:pt x="548640" y="101346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 bwMode="auto">
          <a:xfrm>
            <a:off x="1116544" y="1528234"/>
            <a:ext cx="1277515" cy="1734500"/>
          </a:xfrm>
          <a:custGeom>
            <a:avLst/>
            <a:gdLst>
              <a:gd name="connsiteX0" fmla="*/ 0 w 662940"/>
              <a:gd name="connsiteY0" fmla="*/ 0 h 601980"/>
              <a:gd name="connsiteX1" fmla="*/ 30480 w 662940"/>
              <a:gd name="connsiteY1" fmla="*/ 76200 h 601980"/>
              <a:gd name="connsiteX2" fmla="*/ 45720 w 662940"/>
              <a:gd name="connsiteY2" fmla="*/ 129540 h 601980"/>
              <a:gd name="connsiteX3" fmla="*/ 60960 w 662940"/>
              <a:gd name="connsiteY3" fmla="*/ 160020 h 601980"/>
              <a:gd name="connsiteX4" fmla="*/ 83820 w 662940"/>
              <a:gd name="connsiteY4" fmla="*/ 213360 h 601980"/>
              <a:gd name="connsiteX5" fmla="*/ 99060 w 662940"/>
              <a:gd name="connsiteY5" fmla="*/ 266700 h 601980"/>
              <a:gd name="connsiteX6" fmla="*/ 114300 w 662940"/>
              <a:gd name="connsiteY6" fmla="*/ 289560 h 601980"/>
              <a:gd name="connsiteX7" fmla="*/ 121920 w 662940"/>
              <a:gd name="connsiteY7" fmla="*/ 320040 h 601980"/>
              <a:gd name="connsiteX8" fmla="*/ 152400 w 662940"/>
              <a:gd name="connsiteY8" fmla="*/ 381000 h 601980"/>
              <a:gd name="connsiteX9" fmla="*/ 160020 w 662940"/>
              <a:gd name="connsiteY9" fmla="*/ 411480 h 601980"/>
              <a:gd name="connsiteX10" fmla="*/ 205740 w 662940"/>
              <a:gd name="connsiteY10" fmla="*/ 495300 h 601980"/>
              <a:gd name="connsiteX11" fmla="*/ 228600 w 662940"/>
              <a:gd name="connsiteY11" fmla="*/ 525780 h 601980"/>
              <a:gd name="connsiteX12" fmla="*/ 274320 w 662940"/>
              <a:gd name="connsiteY12" fmla="*/ 579120 h 601980"/>
              <a:gd name="connsiteX13" fmla="*/ 320040 w 662940"/>
              <a:gd name="connsiteY13" fmla="*/ 594360 h 601980"/>
              <a:gd name="connsiteX14" fmla="*/ 342900 w 662940"/>
              <a:gd name="connsiteY14" fmla="*/ 601980 h 601980"/>
              <a:gd name="connsiteX15" fmla="*/ 457200 w 662940"/>
              <a:gd name="connsiteY15" fmla="*/ 594360 h 601980"/>
              <a:gd name="connsiteX16" fmla="*/ 487680 w 662940"/>
              <a:gd name="connsiteY16" fmla="*/ 586740 h 601980"/>
              <a:gd name="connsiteX17" fmla="*/ 548640 w 662940"/>
              <a:gd name="connsiteY17" fmla="*/ 594360 h 601980"/>
              <a:gd name="connsiteX18" fmla="*/ 662940 w 662940"/>
              <a:gd name="connsiteY18" fmla="*/ 594360 h 601980"/>
              <a:gd name="connsiteX0" fmla="*/ 0 w 803754"/>
              <a:gd name="connsiteY0" fmla="*/ 0 h 2042153"/>
              <a:gd name="connsiteX1" fmla="*/ 171294 w 803754"/>
              <a:gd name="connsiteY1" fmla="*/ 1516373 h 2042153"/>
              <a:gd name="connsiteX2" fmla="*/ 186534 w 803754"/>
              <a:gd name="connsiteY2" fmla="*/ 1569713 h 2042153"/>
              <a:gd name="connsiteX3" fmla="*/ 201774 w 803754"/>
              <a:gd name="connsiteY3" fmla="*/ 1600193 h 2042153"/>
              <a:gd name="connsiteX4" fmla="*/ 224634 w 803754"/>
              <a:gd name="connsiteY4" fmla="*/ 1653533 h 2042153"/>
              <a:gd name="connsiteX5" fmla="*/ 239874 w 803754"/>
              <a:gd name="connsiteY5" fmla="*/ 1706873 h 2042153"/>
              <a:gd name="connsiteX6" fmla="*/ 255114 w 803754"/>
              <a:gd name="connsiteY6" fmla="*/ 1729733 h 2042153"/>
              <a:gd name="connsiteX7" fmla="*/ 262734 w 803754"/>
              <a:gd name="connsiteY7" fmla="*/ 1760213 h 2042153"/>
              <a:gd name="connsiteX8" fmla="*/ 293214 w 803754"/>
              <a:gd name="connsiteY8" fmla="*/ 1821173 h 2042153"/>
              <a:gd name="connsiteX9" fmla="*/ 300834 w 803754"/>
              <a:gd name="connsiteY9" fmla="*/ 1851653 h 2042153"/>
              <a:gd name="connsiteX10" fmla="*/ 346554 w 803754"/>
              <a:gd name="connsiteY10" fmla="*/ 1935473 h 2042153"/>
              <a:gd name="connsiteX11" fmla="*/ 369414 w 803754"/>
              <a:gd name="connsiteY11" fmla="*/ 1965953 h 2042153"/>
              <a:gd name="connsiteX12" fmla="*/ 415134 w 803754"/>
              <a:gd name="connsiteY12" fmla="*/ 2019293 h 2042153"/>
              <a:gd name="connsiteX13" fmla="*/ 460854 w 803754"/>
              <a:gd name="connsiteY13" fmla="*/ 2034533 h 2042153"/>
              <a:gd name="connsiteX14" fmla="*/ 483714 w 803754"/>
              <a:gd name="connsiteY14" fmla="*/ 2042153 h 2042153"/>
              <a:gd name="connsiteX15" fmla="*/ 598014 w 803754"/>
              <a:gd name="connsiteY15" fmla="*/ 2034533 h 2042153"/>
              <a:gd name="connsiteX16" fmla="*/ 628494 w 803754"/>
              <a:gd name="connsiteY16" fmla="*/ 2026913 h 2042153"/>
              <a:gd name="connsiteX17" fmla="*/ 689454 w 803754"/>
              <a:gd name="connsiteY17" fmla="*/ 2034533 h 2042153"/>
              <a:gd name="connsiteX18" fmla="*/ 803754 w 803754"/>
              <a:gd name="connsiteY18" fmla="*/ 2034533 h 2042153"/>
              <a:gd name="connsiteX0" fmla="*/ 0 w 803754"/>
              <a:gd name="connsiteY0" fmla="*/ 0 h 2042153"/>
              <a:gd name="connsiteX1" fmla="*/ 109688 w 803754"/>
              <a:gd name="connsiteY1" fmla="*/ 1149450 h 2042153"/>
              <a:gd name="connsiteX2" fmla="*/ 186534 w 803754"/>
              <a:gd name="connsiteY2" fmla="*/ 1569713 h 2042153"/>
              <a:gd name="connsiteX3" fmla="*/ 201774 w 803754"/>
              <a:gd name="connsiteY3" fmla="*/ 1600193 h 2042153"/>
              <a:gd name="connsiteX4" fmla="*/ 224634 w 803754"/>
              <a:gd name="connsiteY4" fmla="*/ 1653533 h 2042153"/>
              <a:gd name="connsiteX5" fmla="*/ 239874 w 803754"/>
              <a:gd name="connsiteY5" fmla="*/ 1706873 h 2042153"/>
              <a:gd name="connsiteX6" fmla="*/ 255114 w 803754"/>
              <a:gd name="connsiteY6" fmla="*/ 1729733 h 2042153"/>
              <a:gd name="connsiteX7" fmla="*/ 262734 w 803754"/>
              <a:gd name="connsiteY7" fmla="*/ 1760213 h 2042153"/>
              <a:gd name="connsiteX8" fmla="*/ 293214 w 803754"/>
              <a:gd name="connsiteY8" fmla="*/ 1821173 h 2042153"/>
              <a:gd name="connsiteX9" fmla="*/ 300834 w 803754"/>
              <a:gd name="connsiteY9" fmla="*/ 1851653 h 2042153"/>
              <a:gd name="connsiteX10" fmla="*/ 346554 w 803754"/>
              <a:gd name="connsiteY10" fmla="*/ 1935473 h 2042153"/>
              <a:gd name="connsiteX11" fmla="*/ 369414 w 803754"/>
              <a:gd name="connsiteY11" fmla="*/ 1965953 h 2042153"/>
              <a:gd name="connsiteX12" fmla="*/ 415134 w 803754"/>
              <a:gd name="connsiteY12" fmla="*/ 2019293 h 2042153"/>
              <a:gd name="connsiteX13" fmla="*/ 460854 w 803754"/>
              <a:gd name="connsiteY13" fmla="*/ 2034533 h 2042153"/>
              <a:gd name="connsiteX14" fmla="*/ 483714 w 803754"/>
              <a:gd name="connsiteY14" fmla="*/ 2042153 h 2042153"/>
              <a:gd name="connsiteX15" fmla="*/ 598014 w 803754"/>
              <a:gd name="connsiteY15" fmla="*/ 2034533 h 2042153"/>
              <a:gd name="connsiteX16" fmla="*/ 628494 w 803754"/>
              <a:gd name="connsiteY16" fmla="*/ 2026913 h 2042153"/>
              <a:gd name="connsiteX17" fmla="*/ 689454 w 803754"/>
              <a:gd name="connsiteY17" fmla="*/ 2034533 h 2042153"/>
              <a:gd name="connsiteX18" fmla="*/ 803754 w 803754"/>
              <a:gd name="connsiteY18" fmla="*/ 2034533 h 2042153"/>
              <a:gd name="connsiteX0" fmla="*/ 0 w 803754"/>
              <a:gd name="connsiteY0" fmla="*/ 0 h 2042153"/>
              <a:gd name="connsiteX1" fmla="*/ 109688 w 803754"/>
              <a:gd name="connsiteY1" fmla="*/ 1149450 h 2042153"/>
              <a:gd name="connsiteX2" fmla="*/ 151331 w 803754"/>
              <a:gd name="connsiteY2" fmla="*/ 1404598 h 2042153"/>
              <a:gd name="connsiteX3" fmla="*/ 201774 w 803754"/>
              <a:gd name="connsiteY3" fmla="*/ 1600193 h 2042153"/>
              <a:gd name="connsiteX4" fmla="*/ 224634 w 803754"/>
              <a:gd name="connsiteY4" fmla="*/ 1653533 h 2042153"/>
              <a:gd name="connsiteX5" fmla="*/ 239874 w 803754"/>
              <a:gd name="connsiteY5" fmla="*/ 1706873 h 2042153"/>
              <a:gd name="connsiteX6" fmla="*/ 255114 w 803754"/>
              <a:gd name="connsiteY6" fmla="*/ 1729733 h 2042153"/>
              <a:gd name="connsiteX7" fmla="*/ 262734 w 803754"/>
              <a:gd name="connsiteY7" fmla="*/ 1760213 h 2042153"/>
              <a:gd name="connsiteX8" fmla="*/ 293214 w 803754"/>
              <a:gd name="connsiteY8" fmla="*/ 1821173 h 2042153"/>
              <a:gd name="connsiteX9" fmla="*/ 300834 w 803754"/>
              <a:gd name="connsiteY9" fmla="*/ 1851653 h 2042153"/>
              <a:gd name="connsiteX10" fmla="*/ 346554 w 803754"/>
              <a:gd name="connsiteY10" fmla="*/ 1935473 h 2042153"/>
              <a:gd name="connsiteX11" fmla="*/ 369414 w 803754"/>
              <a:gd name="connsiteY11" fmla="*/ 1965953 h 2042153"/>
              <a:gd name="connsiteX12" fmla="*/ 415134 w 803754"/>
              <a:gd name="connsiteY12" fmla="*/ 2019293 h 2042153"/>
              <a:gd name="connsiteX13" fmla="*/ 460854 w 803754"/>
              <a:gd name="connsiteY13" fmla="*/ 2034533 h 2042153"/>
              <a:gd name="connsiteX14" fmla="*/ 483714 w 803754"/>
              <a:gd name="connsiteY14" fmla="*/ 2042153 h 2042153"/>
              <a:gd name="connsiteX15" fmla="*/ 598014 w 803754"/>
              <a:gd name="connsiteY15" fmla="*/ 2034533 h 2042153"/>
              <a:gd name="connsiteX16" fmla="*/ 628494 w 803754"/>
              <a:gd name="connsiteY16" fmla="*/ 2026913 h 2042153"/>
              <a:gd name="connsiteX17" fmla="*/ 689454 w 803754"/>
              <a:gd name="connsiteY17" fmla="*/ 2034533 h 2042153"/>
              <a:gd name="connsiteX18" fmla="*/ 803754 w 803754"/>
              <a:gd name="connsiteY18" fmla="*/ 2034533 h 2042153"/>
              <a:gd name="connsiteX0" fmla="*/ 0 w 737747"/>
              <a:gd name="connsiteY0" fmla="*/ 0 h 2088018"/>
              <a:gd name="connsiteX1" fmla="*/ 43681 w 737747"/>
              <a:gd name="connsiteY1" fmla="*/ 1195315 h 2088018"/>
              <a:gd name="connsiteX2" fmla="*/ 85324 w 737747"/>
              <a:gd name="connsiteY2" fmla="*/ 1450463 h 2088018"/>
              <a:gd name="connsiteX3" fmla="*/ 135767 w 737747"/>
              <a:gd name="connsiteY3" fmla="*/ 1646058 h 2088018"/>
              <a:gd name="connsiteX4" fmla="*/ 158627 w 737747"/>
              <a:gd name="connsiteY4" fmla="*/ 1699398 h 2088018"/>
              <a:gd name="connsiteX5" fmla="*/ 173867 w 737747"/>
              <a:gd name="connsiteY5" fmla="*/ 1752738 h 2088018"/>
              <a:gd name="connsiteX6" fmla="*/ 189107 w 737747"/>
              <a:gd name="connsiteY6" fmla="*/ 1775598 h 2088018"/>
              <a:gd name="connsiteX7" fmla="*/ 196727 w 737747"/>
              <a:gd name="connsiteY7" fmla="*/ 1806078 h 2088018"/>
              <a:gd name="connsiteX8" fmla="*/ 227207 w 737747"/>
              <a:gd name="connsiteY8" fmla="*/ 1867038 h 2088018"/>
              <a:gd name="connsiteX9" fmla="*/ 234827 w 737747"/>
              <a:gd name="connsiteY9" fmla="*/ 1897518 h 2088018"/>
              <a:gd name="connsiteX10" fmla="*/ 280547 w 737747"/>
              <a:gd name="connsiteY10" fmla="*/ 1981338 h 2088018"/>
              <a:gd name="connsiteX11" fmla="*/ 303407 w 737747"/>
              <a:gd name="connsiteY11" fmla="*/ 2011818 h 2088018"/>
              <a:gd name="connsiteX12" fmla="*/ 349127 w 737747"/>
              <a:gd name="connsiteY12" fmla="*/ 2065158 h 2088018"/>
              <a:gd name="connsiteX13" fmla="*/ 394847 w 737747"/>
              <a:gd name="connsiteY13" fmla="*/ 2080398 h 2088018"/>
              <a:gd name="connsiteX14" fmla="*/ 417707 w 737747"/>
              <a:gd name="connsiteY14" fmla="*/ 2088018 h 2088018"/>
              <a:gd name="connsiteX15" fmla="*/ 532007 w 737747"/>
              <a:gd name="connsiteY15" fmla="*/ 2080398 h 2088018"/>
              <a:gd name="connsiteX16" fmla="*/ 562487 w 737747"/>
              <a:gd name="connsiteY16" fmla="*/ 2072778 h 2088018"/>
              <a:gd name="connsiteX17" fmla="*/ 623447 w 737747"/>
              <a:gd name="connsiteY17" fmla="*/ 2080398 h 2088018"/>
              <a:gd name="connsiteX18" fmla="*/ 737747 w 737747"/>
              <a:gd name="connsiteY18" fmla="*/ 2080398 h 208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747" h="2088018">
                <a:moveTo>
                  <a:pt x="0" y="0"/>
                </a:moveTo>
                <a:cubicBezTo>
                  <a:pt x="34917" y="122209"/>
                  <a:pt x="29460" y="953571"/>
                  <a:pt x="43681" y="1195315"/>
                </a:cubicBezTo>
                <a:cubicBezTo>
                  <a:pt x="57902" y="1437059"/>
                  <a:pt x="69976" y="1375339"/>
                  <a:pt x="85324" y="1450463"/>
                </a:cubicBezTo>
                <a:cubicBezTo>
                  <a:pt x="100672" y="1525587"/>
                  <a:pt x="123550" y="1604569"/>
                  <a:pt x="135767" y="1646058"/>
                </a:cubicBezTo>
                <a:cubicBezTo>
                  <a:pt x="147984" y="1687547"/>
                  <a:pt x="127743" y="1653071"/>
                  <a:pt x="158627" y="1699398"/>
                </a:cubicBezTo>
                <a:cubicBezTo>
                  <a:pt x="163707" y="1717178"/>
                  <a:pt x="166999" y="1735569"/>
                  <a:pt x="173867" y="1752738"/>
                </a:cubicBezTo>
                <a:cubicBezTo>
                  <a:pt x="177268" y="1761241"/>
                  <a:pt x="185499" y="1767180"/>
                  <a:pt x="189107" y="1775598"/>
                </a:cubicBezTo>
                <a:cubicBezTo>
                  <a:pt x="193232" y="1785224"/>
                  <a:pt x="192699" y="1796411"/>
                  <a:pt x="196727" y="1806078"/>
                </a:cubicBezTo>
                <a:cubicBezTo>
                  <a:pt x="205465" y="1827049"/>
                  <a:pt x="221697" y="1844998"/>
                  <a:pt x="227207" y="1867038"/>
                </a:cubicBezTo>
                <a:cubicBezTo>
                  <a:pt x="229747" y="1877198"/>
                  <a:pt x="230799" y="1887851"/>
                  <a:pt x="234827" y="1897518"/>
                </a:cubicBezTo>
                <a:cubicBezTo>
                  <a:pt x="248666" y="1930731"/>
                  <a:pt x="261064" y="1954062"/>
                  <a:pt x="280547" y="1981338"/>
                </a:cubicBezTo>
                <a:cubicBezTo>
                  <a:pt x="287929" y="1991672"/>
                  <a:pt x="296362" y="2001251"/>
                  <a:pt x="303407" y="2011818"/>
                </a:cubicBezTo>
                <a:cubicBezTo>
                  <a:pt x="323354" y="2041738"/>
                  <a:pt x="318659" y="2051617"/>
                  <a:pt x="349127" y="2065158"/>
                </a:cubicBezTo>
                <a:cubicBezTo>
                  <a:pt x="363807" y="2071682"/>
                  <a:pt x="379607" y="2075318"/>
                  <a:pt x="394847" y="2080398"/>
                </a:cubicBezTo>
                <a:lnTo>
                  <a:pt x="417707" y="2088018"/>
                </a:lnTo>
                <a:cubicBezTo>
                  <a:pt x="455807" y="2085478"/>
                  <a:pt x="494032" y="2084395"/>
                  <a:pt x="532007" y="2080398"/>
                </a:cubicBezTo>
                <a:cubicBezTo>
                  <a:pt x="542422" y="2079302"/>
                  <a:pt x="552014" y="2072778"/>
                  <a:pt x="562487" y="2072778"/>
                </a:cubicBezTo>
                <a:cubicBezTo>
                  <a:pt x="582965" y="2072778"/>
                  <a:pt x="602988" y="2079508"/>
                  <a:pt x="623447" y="2080398"/>
                </a:cubicBezTo>
                <a:cubicBezTo>
                  <a:pt x="661511" y="2082053"/>
                  <a:pt x="699647" y="2080398"/>
                  <a:pt x="737747" y="2080398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8"/>
          <p:cNvSpPr/>
          <p:nvPr/>
        </p:nvSpPr>
        <p:spPr bwMode="auto">
          <a:xfrm>
            <a:off x="5058355" y="980946"/>
            <a:ext cx="805448" cy="1460030"/>
          </a:xfrm>
          <a:custGeom>
            <a:avLst/>
            <a:gdLst>
              <a:gd name="connsiteX0" fmla="*/ 495300 w 525780"/>
              <a:gd name="connsiteY0" fmla="*/ 0 h 1460030"/>
              <a:gd name="connsiteX1" fmla="*/ 502920 w 525780"/>
              <a:gd name="connsiteY1" fmla="*/ 205740 h 1460030"/>
              <a:gd name="connsiteX2" fmla="*/ 510540 w 525780"/>
              <a:gd name="connsiteY2" fmla="*/ 281940 h 1460030"/>
              <a:gd name="connsiteX3" fmla="*/ 525780 w 525780"/>
              <a:gd name="connsiteY3" fmla="*/ 434340 h 1460030"/>
              <a:gd name="connsiteX4" fmla="*/ 518160 w 525780"/>
              <a:gd name="connsiteY4" fmla="*/ 1272540 h 1460030"/>
              <a:gd name="connsiteX5" fmla="*/ 495300 w 525780"/>
              <a:gd name="connsiteY5" fmla="*/ 1318260 h 1460030"/>
              <a:gd name="connsiteX6" fmla="*/ 472440 w 525780"/>
              <a:gd name="connsiteY6" fmla="*/ 1348740 h 1460030"/>
              <a:gd name="connsiteX7" fmla="*/ 426720 w 525780"/>
              <a:gd name="connsiteY7" fmla="*/ 1363980 h 1460030"/>
              <a:gd name="connsiteX8" fmla="*/ 396240 w 525780"/>
              <a:gd name="connsiteY8" fmla="*/ 1379220 h 1460030"/>
              <a:gd name="connsiteX9" fmla="*/ 373380 w 525780"/>
              <a:gd name="connsiteY9" fmla="*/ 1394460 h 1460030"/>
              <a:gd name="connsiteX10" fmla="*/ 342900 w 525780"/>
              <a:gd name="connsiteY10" fmla="*/ 1402080 h 1460030"/>
              <a:gd name="connsiteX11" fmla="*/ 312420 w 525780"/>
              <a:gd name="connsiteY11" fmla="*/ 1424940 h 1460030"/>
              <a:gd name="connsiteX12" fmla="*/ 0 w 525780"/>
              <a:gd name="connsiteY12" fmla="*/ 1440180 h 146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780" h="1460030">
                <a:moveTo>
                  <a:pt x="495300" y="0"/>
                </a:moveTo>
                <a:cubicBezTo>
                  <a:pt x="497840" y="68580"/>
                  <a:pt x="499216" y="137213"/>
                  <a:pt x="502920" y="205740"/>
                </a:cubicBezTo>
                <a:cubicBezTo>
                  <a:pt x="504298" y="231229"/>
                  <a:pt x="508229" y="256518"/>
                  <a:pt x="510540" y="281940"/>
                </a:cubicBezTo>
                <a:cubicBezTo>
                  <a:pt x="522967" y="418642"/>
                  <a:pt x="512286" y="326389"/>
                  <a:pt x="525780" y="434340"/>
                </a:cubicBezTo>
                <a:cubicBezTo>
                  <a:pt x="523240" y="713740"/>
                  <a:pt x="523105" y="993172"/>
                  <a:pt x="518160" y="1272540"/>
                </a:cubicBezTo>
                <a:cubicBezTo>
                  <a:pt x="517886" y="1288022"/>
                  <a:pt x="503318" y="1307035"/>
                  <a:pt x="495300" y="1318260"/>
                </a:cubicBezTo>
                <a:cubicBezTo>
                  <a:pt x="487918" y="1328594"/>
                  <a:pt x="483007" y="1341695"/>
                  <a:pt x="472440" y="1348740"/>
                </a:cubicBezTo>
                <a:cubicBezTo>
                  <a:pt x="459074" y="1357651"/>
                  <a:pt x="441088" y="1356796"/>
                  <a:pt x="426720" y="1363980"/>
                </a:cubicBezTo>
                <a:cubicBezTo>
                  <a:pt x="416560" y="1369060"/>
                  <a:pt x="406103" y="1373584"/>
                  <a:pt x="396240" y="1379220"/>
                </a:cubicBezTo>
                <a:cubicBezTo>
                  <a:pt x="388289" y="1383764"/>
                  <a:pt x="381798" y="1390852"/>
                  <a:pt x="373380" y="1394460"/>
                </a:cubicBezTo>
                <a:cubicBezTo>
                  <a:pt x="363754" y="1398585"/>
                  <a:pt x="353060" y="1399540"/>
                  <a:pt x="342900" y="1402080"/>
                </a:cubicBezTo>
                <a:cubicBezTo>
                  <a:pt x="332740" y="1409700"/>
                  <a:pt x="322754" y="1417558"/>
                  <a:pt x="312420" y="1424940"/>
                </a:cubicBezTo>
                <a:cubicBezTo>
                  <a:pt x="216128" y="1493720"/>
                  <a:pt x="226229" y="1440180"/>
                  <a:pt x="0" y="144018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 9"/>
          <p:cNvSpPr/>
          <p:nvPr/>
        </p:nvSpPr>
        <p:spPr bwMode="auto">
          <a:xfrm>
            <a:off x="5147523" y="1750566"/>
            <a:ext cx="845820" cy="1112520"/>
          </a:xfrm>
          <a:custGeom>
            <a:avLst/>
            <a:gdLst>
              <a:gd name="connsiteX0" fmla="*/ 845820 w 845820"/>
              <a:gd name="connsiteY0" fmla="*/ 0 h 1112520"/>
              <a:gd name="connsiteX1" fmla="*/ 822960 w 845820"/>
              <a:gd name="connsiteY1" fmla="*/ 342900 h 1112520"/>
              <a:gd name="connsiteX2" fmla="*/ 800100 w 845820"/>
              <a:gd name="connsiteY2" fmla="*/ 708660 h 1112520"/>
              <a:gd name="connsiteX3" fmla="*/ 784860 w 845820"/>
              <a:gd name="connsiteY3" fmla="*/ 784860 h 1112520"/>
              <a:gd name="connsiteX4" fmla="*/ 762000 w 845820"/>
              <a:gd name="connsiteY4" fmla="*/ 815340 h 1112520"/>
              <a:gd name="connsiteX5" fmla="*/ 731520 w 845820"/>
              <a:gd name="connsiteY5" fmla="*/ 883920 h 1112520"/>
              <a:gd name="connsiteX6" fmla="*/ 716280 w 845820"/>
              <a:gd name="connsiteY6" fmla="*/ 914400 h 1112520"/>
              <a:gd name="connsiteX7" fmla="*/ 693420 w 845820"/>
              <a:gd name="connsiteY7" fmla="*/ 937260 h 1112520"/>
              <a:gd name="connsiteX8" fmla="*/ 670560 w 845820"/>
              <a:gd name="connsiteY8" fmla="*/ 967740 h 1112520"/>
              <a:gd name="connsiteX9" fmla="*/ 662940 w 845820"/>
              <a:gd name="connsiteY9" fmla="*/ 990600 h 1112520"/>
              <a:gd name="connsiteX10" fmla="*/ 640080 w 845820"/>
              <a:gd name="connsiteY10" fmla="*/ 1013460 h 1112520"/>
              <a:gd name="connsiteX11" fmla="*/ 571500 w 845820"/>
              <a:gd name="connsiteY11" fmla="*/ 1051560 h 1112520"/>
              <a:gd name="connsiteX12" fmla="*/ 426720 w 845820"/>
              <a:gd name="connsiteY12" fmla="*/ 1059180 h 1112520"/>
              <a:gd name="connsiteX13" fmla="*/ 373380 w 845820"/>
              <a:gd name="connsiteY13" fmla="*/ 1066800 h 1112520"/>
              <a:gd name="connsiteX14" fmla="*/ 304800 w 845820"/>
              <a:gd name="connsiteY14" fmla="*/ 1074420 h 1112520"/>
              <a:gd name="connsiteX15" fmla="*/ 281940 w 845820"/>
              <a:gd name="connsiteY15" fmla="*/ 1082040 h 1112520"/>
              <a:gd name="connsiteX16" fmla="*/ 205740 w 845820"/>
              <a:gd name="connsiteY16" fmla="*/ 1089660 h 1112520"/>
              <a:gd name="connsiteX17" fmla="*/ 160020 w 845820"/>
              <a:gd name="connsiteY17" fmla="*/ 1097280 h 1112520"/>
              <a:gd name="connsiteX18" fmla="*/ 0 w 845820"/>
              <a:gd name="connsiteY18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5820" h="1112520">
                <a:moveTo>
                  <a:pt x="845820" y="0"/>
                </a:moveTo>
                <a:cubicBezTo>
                  <a:pt x="815574" y="166351"/>
                  <a:pt x="830047" y="62957"/>
                  <a:pt x="822960" y="342900"/>
                </a:cubicBezTo>
                <a:cubicBezTo>
                  <a:pt x="814004" y="696654"/>
                  <a:pt x="878849" y="590537"/>
                  <a:pt x="800100" y="708660"/>
                </a:cubicBezTo>
                <a:cubicBezTo>
                  <a:pt x="799143" y="714400"/>
                  <a:pt x="790544" y="773493"/>
                  <a:pt x="784860" y="784860"/>
                </a:cubicBezTo>
                <a:cubicBezTo>
                  <a:pt x="779180" y="796219"/>
                  <a:pt x="769620" y="805180"/>
                  <a:pt x="762000" y="815340"/>
                </a:cubicBezTo>
                <a:cubicBezTo>
                  <a:pt x="735391" y="895166"/>
                  <a:pt x="760501" y="833203"/>
                  <a:pt x="731520" y="883920"/>
                </a:cubicBezTo>
                <a:cubicBezTo>
                  <a:pt x="725884" y="893783"/>
                  <a:pt x="722882" y="905157"/>
                  <a:pt x="716280" y="914400"/>
                </a:cubicBezTo>
                <a:cubicBezTo>
                  <a:pt x="710016" y="923169"/>
                  <a:pt x="700433" y="929078"/>
                  <a:pt x="693420" y="937260"/>
                </a:cubicBezTo>
                <a:cubicBezTo>
                  <a:pt x="685155" y="946903"/>
                  <a:pt x="678180" y="957580"/>
                  <a:pt x="670560" y="967740"/>
                </a:cubicBezTo>
                <a:cubicBezTo>
                  <a:pt x="668020" y="975360"/>
                  <a:pt x="667395" y="983917"/>
                  <a:pt x="662940" y="990600"/>
                </a:cubicBezTo>
                <a:cubicBezTo>
                  <a:pt x="656962" y="999566"/>
                  <a:pt x="648586" y="1006844"/>
                  <a:pt x="640080" y="1013460"/>
                </a:cubicBezTo>
                <a:cubicBezTo>
                  <a:pt x="628537" y="1022438"/>
                  <a:pt x="593818" y="1049531"/>
                  <a:pt x="571500" y="1051560"/>
                </a:cubicBezTo>
                <a:cubicBezTo>
                  <a:pt x="523372" y="1055935"/>
                  <a:pt x="474980" y="1056640"/>
                  <a:pt x="426720" y="1059180"/>
                </a:cubicBezTo>
                <a:lnTo>
                  <a:pt x="373380" y="1066800"/>
                </a:lnTo>
                <a:cubicBezTo>
                  <a:pt x="350557" y="1069653"/>
                  <a:pt x="327488" y="1070639"/>
                  <a:pt x="304800" y="1074420"/>
                </a:cubicBezTo>
                <a:cubicBezTo>
                  <a:pt x="296877" y="1075740"/>
                  <a:pt x="289879" y="1080819"/>
                  <a:pt x="281940" y="1082040"/>
                </a:cubicBezTo>
                <a:cubicBezTo>
                  <a:pt x="256710" y="1085922"/>
                  <a:pt x="231070" y="1086494"/>
                  <a:pt x="205740" y="1089660"/>
                </a:cubicBezTo>
                <a:cubicBezTo>
                  <a:pt x="190409" y="1091576"/>
                  <a:pt x="175291" y="1094931"/>
                  <a:pt x="160020" y="1097280"/>
                </a:cubicBezTo>
                <a:cubicBezTo>
                  <a:pt x="107100" y="1105421"/>
                  <a:pt x="53663" y="1112520"/>
                  <a:pt x="0" y="111252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 10"/>
          <p:cNvSpPr/>
          <p:nvPr/>
        </p:nvSpPr>
        <p:spPr bwMode="auto">
          <a:xfrm>
            <a:off x="4934163" y="2228706"/>
            <a:ext cx="1032426" cy="1067936"/>
          </a:xfrm>
          <a:custGeom>
            <a:avLst/>
            <a:gdLst>
              <a:gd name="connsiteX0" fmla="*/ 1028700 w 1032426"/>
              <a:gd name="connsiteY0" fmla="*/ 0 h 563880"/>
              <a:gd name="connsiteX1" fmla="*/ 1021080 w 1032426"/>
              <a:gd name="connsiteY1" fmla="*/ 358140 h 563880"/>
              <a:gd name="connsiteX2" fmla="*/ 952500 w 1032426"/>
              <a:gd name="connsiteY2" fmla="*/ 411480 h 563880"/>
              <a:gd name="connsiteX3" fmla="*/ 883920 w 1032426"/>
              <a:gd name="connsiteY3" fmla="*/ 457200 h 563880"/>
              <a:gd name="connsiteX4" fmla="*/ 861060 w 1032426"/>
              <a:gd name="connsiteY4" fmla="*/ 472440 h 563880"/>
              <a:gd name="connsiteX5" fmla="*/ 822960 w 1032426"/>
              <a:gd name="connsiteY5" fmla="*/ 487680 h 563880"/>
              <a:gd name="connsiteX6" fmla="*/ 792480 w 1032426"/>
              <a:gd name="connsiteY6" fmla="*/ 510540 h 563880"/>
              <a:gd name="connsiteX7" fmla="*/ 754380 w 1032426"/>
              <a:gd name="connsiteY7" fmla="*/ 518160 h 563880"/>
              <a:gd name="connsiteX8" fmla="*/ 723900 w 1032426"/>
              <a:gd name="connsiteY8" fmla="*/ 525780 h 563880"/>
              <a:gd name="connsiteX9" fmla="*/ 685800 w 1032426"/>
              <a:gd name="connsiteY9" fmla="*/ 533400 h 563880"/>
              <a:gd name="connsiteX10" fmla="*/ 662940 w 1032426"/>
              <a:gd name="connsiteY10" fmla="*/ 541020 h 563880"/>
              <a:gd name="connsiteX11" fmla="*/ 632460 w 1032426"/>
              <a:gd name="connsiteY11" fmla="*/ 548640 h 563880"/>
              <a:gd name="connsiteX12" fmla="*/ 609600 w 1032426"/>
              <a:gd name="connsiteY12" fmla="*/ 556260 h 563880"/>
              <a:gd name="connsiteX13" fmla="*/ 563880 w 1032426"/>
              <a:gd name="connsiteY13" fmla="*/ 563880 h 563880"/>
              <a:gd name="connsiteX14" fmla="*/ 167640 w 1032426"/>
              <a:gd name="connsiteY14" fmla="*/ 548640 h 563880"/>
              <a:gd name="connsiteX15" fmla="*/ 53340 w 1032426"/>
              <a:gd name="connsiteY15" fmla="*/ 541020 h 563880"/>
              <a:gd name="connsiteX16" fmla="*/ 0 w 1032426"/>
              <a:gd name="connsiteY16" fmla="*/ 533400 h 56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2426" h="563880">
                <a:moveTo>
                  <a:pt x="1028700" y="0"/>
                </a:moveTo>
                <a:cubicBezTo>
                  <a:pt x="1026160" y="119380"/>
                  <a:pt x="1042823" y="240729"/>
                  <a:pt x="1021080" y="358140"/>
                </a:cubicBezTo>
                <a:cubicBezTo>
                  <a:pt x="1015807" y="386616"/>
                  <a:pt x="972978" y="391002"/>
                  <a:pt x="952500" y="411480"/>
                </a:cubicBezTo>
                <a:cubicBezTo>
                  <a:pt x="913215" y="450765"/>
                  <a:pt x="946198" y="422601"/>
                  <a:pt x="883920" y="457200"/>
                </a:cubicBezTo>
                <a:cubicBezTo>
                  <a:pt x="875914" y="461648"/>
                  <a:pt x="869251" y="468344"/>
                  <a:pt x="861060" y="472440"/>
                </a:cubicBezTo>
                <a:cubicBezTo>
                  <a:pt x="848826" y="478557"/>
                  <a:pt x="834917" y="481037"/>
                  <a:pt x="822960" y="487680"/>
                </a:cubicBezTo>
                <a:cubicBezTo>
                  <a:pt x="811858" y="493848"/>
                  <a:pt x="804085" y="505382"/>
                  <a:pt x="792480" y="510540"/>
                </a:cubicBezTo>
                <a:cubicBezTo>
                  <a:pt x="780645" y="515800"/>
                  <a:pt x="767023" y="515350"/>
                  <a:pt x="754380" y="518160"/>
                </a:cubicBezTo>
                <a:cubicBezTo>
                  <a:pt x="744157" y="520432"/>
                  <a:pt x="734123" y="523508"/>
                  <a:pt x="723900" y="525780"/>
                </a:cubicBezTo>
                <a:cubicBezTo>
                  <a:pt x="711257" y="528590"/>
                  <a:pt x="698365" y="530259"/>
                  <a:pt x="685800" y="533400"/>
                </a:cubicBezTo>
                <a:cubicBezTo>
                  <a:pt x="678008" y="535348"/>
                  <a:pt x="670663" y="538813"/>
                  <a:pt x="662940" y="541020"/>
                </a:cubicBezTo>
                <a:cubicBezTo>
                  <a:pt x="652870" y="543897"/>
                  <a:pt x="642530" y="545763"/>
                  <a:pt x="632460" y="548640"/>
                </a:cubicBezTo>
                <a:cubicBezTo>
                  <a:pt x="624737" y="550847"/>
                  <a:pt x="617441" y="554518"/>
                  <a:pt x="609600" y="556260"/>
                </a:cubicBezTo>
                <a:cubicBezTo>
                  <a:pt x="594518" y="559612"/>
                  <a:pt x="579120" y="561340"/>
                  <a:pt x="563880" y="563880"/>
                </a:cubicBezTo>
                <a:lnTo>
                  <a:pt x="167640" y="548640"/>
                </a:lnTo>
                <a:cubicBezTo>
                  <a:pt x="129494" y="546932"/>
                  <a:pt x="91315" y="545017"/>
                  <a:pt x="53340" y="541020"/>
                </a:cubicBezTo>
                <a:cubicBezTo>
                  <a:pt x="-36607" y="531552"/>
                  <a:pt x="71223" y="533400"/>
                  <a:pt x="0" y="53340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 11"/>
          <p:cNvSpPr/>
          <p:nvPr/>
        </p:nvSpPr>
        <p:spPr bwMode="auto">
          <a:xfrm>
            <a:off x="6020013" y="1201926"/>
            <a:ext cx="766534" cy="1226822"/>
          </a:xfrm>
          <a:custGeom>
            <a:avLst/>
            <a:gdLst>
              <a:gd name="connsiteX0" fmla="*/ 0 w 548640"/>
              <a:gd name="connsiteY0" fmla="*/ 0 h 1213173"/>
              <a:gd name="connsiteX1" fmla="*/ 7620 w 548640"/>
              <a:gd name="connsiteY1" fmla="*/ 457200 h 1213173"/>
              <a:gd name="connsiteX2" fmla="*/ 22860 w 548640"/>
              <a:gd name="connsiteY2" fmla="*/ 518160 h 1213173"/>
              <a:gd name="connsiteX3" fmla="*/ 38100 w 548640"/>
              <a:gd name="connsiteY3" fmla="*/ 586740 h 1213173"/>
              <a:gd name="connsiteX4" fmla="*/ 60960 w 548640"/>
              <a:gd name="connsiteY4" fmla="*/ 647700 h 1213173"/>
              <a:gd name="connsiteX5" fmla="*/ 68580 w 548640"/>
              <a:gd name="connsiteY5" fmla="*/ 678180 h 1213173"/>
              <a:gd name="connsiteX6" fmla="*/ 76200 w 548640"/>
              <a:gd name="connsiteY6" fmla="*/ 723900 h 1213173"/>
              <a:gd name="connsiteX7" fmla="*/ 91440 w 548640"/>
              <a:gd name="connsiteY7" fmla="*/ 746760 h 1213173"/>
              <a:gd name="connsiteX8" fmla="*/ 106680 w 548640"/>
              <a:gd name="connsiteY8" fmla="*/ 830580 h 1213173"/>
              <a:gd name="connsiteX9" fmla="*/ 121920 w 548640"/>
              <a:gd name="connsiteY9" fmla="*/ 861060 h 1213173"/>
              <a:gd name="connsiteX10" fmla="*/ 137160 w 548640"/>
              <a:gd name="connsiteY10" fmla="*/ 922020 h 1213173"/>
              <a:gd name="connsiteX11" fmla="*/ 167640 w 548640"/>
              <a:gd name="connsiteY11" fmla="*/ 967740 h 1213173"/>
              <a:gd name="connsiteX12" fmla="*/ 190500 w 548640"/>
              <a:gd name="connsiteY12" fmla="*/ 1013460 h 1213173"/>
              <a:gd name="connsiteX13" fmla="*/ 220980 w 548640"/>
              <a:gd name="connsiteY13" fmla="*/ 1066800 h 1213173"/>
              <a:gd name="connsiteX14" fmla="*/ 243840 w 548640"/>
              <a:gd name="connsiteY14" fmla="*/ 1082040 h 1213173"/>
              <a:gd name="connsiteX15" fmla="*/ 266700 w 548640"/>
              <a:gd name="connsiteY15" fmla="*/ 1104900 h 1213173"/>
              <a:gd name="connsiteX16" fmla="*/ 281940 w 548640"/>
              <a:gd name="connsiteY16" fmla="*/ 1127760 h 1213173"/>
              <a:gd name="connsiteX17" fmla="*/ 312420 w 548640"/>
              <a:gd name="connsiteY17" fmla="*/ 1135380 h 1213173"/>
              <a:gd name="connsiteX18" fmla="*/ 381000 w 548640"/>
              <a:gd name="connsiteY18" fmla="*/ 1173480 h 1213173"/>
              <a:gd name="connsiteX19" fmla="*/ 411480 w 548640"/>
              <a:gd name="connsiteY19" fmla="*/ 1181100 h 1213173"/>
              <a:gd name="connsiteX20" fmla="*/ 434340 w 548640"/>
              <a:gd name="connsiteY20" fmla="*/ 1203960 h 1213173"/>
              <a:gd name="connsiteX21" fmla="*/ 548640 w 548640"/>
              <a:gd name="connsiteY21" fmla="*/ 1211580 h 121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8640" h="1213173">
                <a:moveTo>
                  <a:pt x="0" y="0"/>
                </a:moveTo>
                <a:cubicBezTo>
                  <a:pt x="2540" y="152400"/>
                  <a:pt x="902" y="304927"/>
                  <a:pt x="7620" y="457200"/>
                </a:cubicBezTo>
                <a:cubicBezTo>
                  <a:pt x="8543" y="478125"/>
                  <a:pt x="18752" y="497621"/>
                  <a:pt x="22860" y="518160"/>
                </a:cubicBezTo>
                <a:cubicBezTo>
                  <a:pt x="25880" y="533259"/>
                  <a:pt x="32719" y="570598"/>
                  <a:pt x="38100" y="586740"/>
                </a:cubicBezTo>
                <a:cubicBezTo>
                  <a:pt x="54204" y="635051"/>
                  <a:pt x="50259" y="610247"/>
                  <a:pt x="60960" y="647700"/>
                </a:cubicBezTo>
                <a:cubicBezTo>
                  <a:pt x="63837" y="657770"/>
                  <a:pt x="66526" y="667911"/>
                  <a:pt x="68580" y="678180"/>
                </a:cubicBezTo>
                <a:cubicBezTo>
                  <a:pt x="71610" y="693330"/>
                  <a:pt x="71314" y="709243"/>
                  <a:pt x="76200" y="723900"/>
                </a:cubicBezTo>
                <a:cubicBezTo>
                  <a:pt x="79096" y="732588"/>
                  <a:pt x="86360" y="739140"/>
                  <a:pt x="91440" y="746760"/>
                </a:cubicBezTo>
                <a:cubicBezTo>
                  <a:pt x="94221" y="766230"/>
                  <a:pt x="98389" y="808470"/>
                  <a:pt x="106680" y="830580"/>
                </a:cubicBezTo>
                <a:cubicBezTo>
                  <a:pt x="110668" y="841216"/>
                  <a:pt x="116840" y="850900"/>
                  <a:pt x="121920" y="861060"/>
                </a:cubicBezTo>
                <a:cubicBezTo>
                  <a:pt x="124031" y="871616"/>
                  <a:pt x="129838" y="908840"/>
                  <a:pt x="137160" y="922020"/>
                </a:cubicBezTo>
                <a:cubicBezTo>
                  <a:pt x="146055" y="938031"/>
                  <a:pt x="161848" y="950364"/>
                  <a:pt x="167640" y="967740"/>
                </a:cubicBezTo>
                <a:cubicBezTo>
                  <a:pt x="181611" y="1009653"/>
                  <a:pt x="166865" y="972100"/>
                  <a:pt x="190500" y="1013460"/>
                </a:cubicBezTo>
                <a:cubicBezTo>
                  <a:pt x="198469" y="1027405"/>
                  <a:pt x="208603" y="1054423"/>
                  <a:pt x="220980" y="1066800"/>
                </a:cubicBezTo>
                <a:cubicBezTo>
                  <a:pt x="227456" y="1073276"/>
                  <a:pt x="236805" y="1076177"/>
                  <a:pt x="243840" y="1082040"/>
                </a:cubicBezTo>
                <a:cubicBezTo>
                  <a:pt x="252119" y="1088939"/>
                  <a:pt x="259801" y="1096621"/>
                  <a:pt x="266700" y="1104900"/>
                </a:cubicBezTo>
                <a:cubicBezTo>
                  <a:pt x="272563" y="1111935"/>
                  <a:pt x="274320" y="1122680"/>
                  <a:pt x="281940" y="1127760"/>
                </a:cubicBezTo>
                <a:cubicBezTo>
                  <a:pt x="290654" y="1133569"/>
                  <a:pt x="302260" y="1132840"/>
                  <a:pt x="312420" y="1135380"/>
                </a:cubicBezTo>
                <a:cubicBezTo>
                  <a:pt x="353354" y="1162669"/>
                  <a:pt x="345793" y="1163421"/>
                  <a:pt x="381000" y="1173480"/>
                </a:cubicBezTo>
                <a:cubicBezTo>
                  <a:pt x="391070" y="1176357"/>
                  <a:pt x="401320" y="1178560"/>
                  <a:pt x="411480" y="1181100"/>
                </a:cubicBezTo>
                <a:cubicBezTo>
                  <a:pt x="419100" y="1188720"/>
                  <a:pt x="424984" y="1198613"/>
                  <a:pt x="434340" y="1203960"/>
                </a:cubicBezTo>
                <a:cubicBezTo>
                  <a:pt x="459534" y="1218356"/>
                  <a:pt x="540766" y="1211580"/>
                  <a:pt x="548640" y="121158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 12"/>
          <p:cNvSpPr/>
          <p:nvPr/>
        </p:nvSpPr>
        <p:spPr bwMode="auto">
          <a:xfrm>
            <a:off x="6092403" y="1720086"/>
            <a:ext cx="694144" cy="1197157"/>
          </a:xfrm>
          <a:custGeom>
            <a:avLst/>
            <a:gdLst>
              <a:gd name="connsiteX0" fmla="*/ 0 w 403860"/>
              <a:gd name="connsiteY0" fmla="*/ 0 h 1197157"/>
              <a:gd name="connsiteX1" fmla="*/ 7620 w 403860"/>
              <a:gd name="connsiteY1" fmla="*/ 45720 h 1197157"/>
              <a:gd name="connsiteX2" fmla="*/ 15240 w 403860"/>
              <a:gd name="connsiteY2" fmla="*/ 83820 h 1197157"/>
              <a:gd name="connsiteX3" fmla="*/ 22860 w 403860"/>
              <a:gd name="connsiteY3" fmla="*/ 144780 h 1197157"/>
              <a:gd name="connsiteX4" fmla="*/ 15240 w 403860"/>
              <a:gd name="connsiteY4" fmla="*/ 457200 h 1197157"/>
              <a:gd name="connsiteX5" fmla="*/ 7620 w 403860"/>
              <a:gd name="connsiteY5" fmla="*/ 525780 h 1197157"/>
              <a:gd name="connsiteX6" fmla="*/ 0 w 403860"/>
              <a:gd name="connsiteY6" fmla="*/ 678180 h 1197157"/>
              <a:gd name="connsiteX7" fmla="*/ 7620 w 403860"/>
              <a:gd name="connsiteY7" fmla="*/ 990600 h 1197157"/>
              <a:gd name="connsiteX8" fmla="*/ 30480 w 403860"/>
              <a:gd name="connsiteY8" fmla="*/ 1013460 h 1197157"/>
              <a:gd name="connsiteX9" fmla="*/ 45720 w 403860"/>
              <a:gd name="connsiteY9" fmla="*/ 1036320 h 1197157"/>
              <a:gd name="connsiteX10" fmla="*/ 60960 w 403860"/>
              <a:gd name="connsiteY10" fmla="*/ 1066800 h 1197157"/>
              <a:gd name="connsiteX11" fmla="*/ 106680 w 403860"/>
              <a:gd name="connsiteY11" fmla="*/ 1097280 h 1197157"/>
              <a:gd name="connsiteX12" fmla="*/ 160020 w 403860"/>
              <a:gd name="connsiteY12" fmla="*/ 1127760 h 1197157"/>
              <a:gd name="connsiteX13" fmla="*/ 175260 w 403860"/>
              <a:gd name="connsiteY13" fmla="*/ 1150620 h 1197157"/>
              <a:gd name="connsiteX14" fmla="*/ 198120 w 403860"/>
              <a:gd name="connsiteY14" fmla="*/ 1158240 h 1197157"/>
              <a:gd name="connsiteX15" fmla="*/ 266700 w 403860"/>
              <a:gd name="connsiteY15" fmla="*/ 1173480 h 1197157"/>
              <a:gd name="connsiteX16" fmla="*/ 289560 w 403860"/>
              <a:gd name="connsiteY16" fmla="*/ 1181100 h 1197157"/>
              <a:gd name="connsiteX17" fmla="*/ 320040 w 403860"/>
              <a:gd name="connsiteY17" fmla="*/ 1188720 h 1197157"/>
              <a:gd name="connsiteX18" fmla="*/ 342900 w 403860"/>
              <a:gd name="connsiteY18" fmla="*/ 1196340 h 1197157"/>
              <a:gd name="connsiteX19" fmla="*/ 403860 w 403860"/>
              <a:gd name="connsiteY19" fmla="*/ 1196340 h 119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3860" h="1197157">
                <a:moveTo>
                  <a:pt x="0" y="0"/>
                </a:moveTo>
                <a:cubicBezTo>
                  <a:pt x="2540" y="15240"/>
                  <a:pt x="4856" y="30519"/>
                  <a:pt x="7620" y="45720"/>
                </a:cubicBezTo>
                <a:cubicBezTo>
                  <a:pt x="9937" y="58463"/>
                  <a:pt x="13271" y="71019"/>
                  <a:pt x="15240" y="83820"/>
                </a:cubicBezTo>
                <a:cubicBezTo>
                  <a:pt x="18354" y="104060"/>
                  <a:pt x="20320" y="124460"/>
                  <a:pt x="22860" y="144780"/>
                </a:cubicBezTo>
                <a:cubicBezTo>
                  <a:pt x="20320" y="248920"/>
                  <a:pt x="19404" y="353112"/>
                  <a:pt x="15240" y="457200"/>
                </a:cubicBezTo>
                <a:cubicBezTo>
                  <a:pt x="14321" y="480182"/>
                  <a:pt x="9202" y="502834"/>
                  <a:pt x="7620" y="525780"/>
                </a:cubicBezTo>
                <a:cubicBezTo>
                  <a:pt x="4120" y="576523"/>
                  <a:pt x="2540" y="627380"/>
                  <a:pt x="0" y="678180"/>
                </a:cubicBezTo>
                <a:cubicBezTo>
                  <a:pt x="2540" y="782320"/>
                  <a:pt x="-1811" y="886857"/>
                  <a:pt x="7620" y="990600"/>
                </a:cubicBezTo>
                <a:cubicBezTo>
                  <a:pt x="8596" y="1001332"/>
                  <a:pt x="23581" y="1005181"/>
                  <a:pt x="30480" y="1013460"/>
                </a:cubicBezTo>
                <a:cubicBezTo>
                  <a:pt x="36343" y="1020495"/>
                  <a:pt x="41176" y="1028369"/>
                  <a:pt x="45720" y="1036320"/>
                </a:cubicBezTo>
                <a:cubicBezTo>
                  <a:pt x="51356" y="1046183"/>
                  <a:pt x="52928" y="1058768"/>
                  <a:pt x="60960" y="1066800"/>
                </a:cubicBezTo>
                <a:cubicBezTo>
                  <a:pt x="73912" y="1079752"/>
                  <a:pt x="91440" y="1087120"/>
                  <a:pt x="106680" y="1097280"/>
                </a:cubicBezTo>
                <a:cubicBezTo>
                  <a:pt x="138991" y="1118821"/>
                  <a:pt x="121349" y="1108424"/>
                  <a:pt x="160020" y="1127760"/>
                </a:cubicBezTo>
                <a:cubicBezTo>
                  <a:pt x="165100" y="1135380"/>
                  <a:pt x="168109" y="1144899"/>
                  <a:pt x="175260" y="1150620"/>
                </a:cubicBezTo>
                <a:cubicBezTo>
                  <a:pt x="181532" y="1155638"/>
                  <a:pt x="190397" y="1156033"/>
                  <a:pt x="198120" y="1158240"/>
                </a:cubicBezTo>
                <a:cubicBezTo>
                  <a:pt x="252877" y="1173885"/>
                  <a:pt x="203847" y="1157767"/>
                  <a:pt x="266700" y="1173480"/>
                </a:cubicBezTo>
                <a:cubicBezTo>
                  <a:pt x="274492" y="1175428"/>
                  <a:pt x="281837" y="1178893"/>
                  <a:pt x="289560" y="1181100"/>
                </a:cubicBezTo>
                <a:cubicBezTo>
                  <a:pt x="299630" y="1183977"/>
                  <a:pt x="309970" y="1185843"/>
                  <a:pt x="320040" y="1188720"/>
                </a:cubicBezTo>
                <a:cubicBezTo>
                  <a:pt x="327763" y="1190927"/>
                  <a:pt x="334901" y="1195613"/>
                  <a:pt x="342900" y="1196340"/>
                </a:cubicBezTo>
                <a:cubicBezTo>
                  <a:pt x="363137" y="1198180"/>
                  <a:pt x="383540" y="1196340"/>
                  <a:pt x="403860" y="119634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 bwMode="auto">
          <a:xfrm>
            <a:off x="6016203" y="2372722"/>
            <a:ext cx="698336" cy="929640"/>
          </a:xfrm>
          <a:custGeom>
            <a:avLst/>
            <a:gdLst>
              <a:gd name="connsiteX0" fmla="*/ 7620 w 403860"/>
              <a:gd name="connsiteY0" fmla="*/ 0 h 929640"/>
              <a:gd name="connsiteX1" fmla="*/ 0 w 403860"/>
              <a:gd name="connsiteY1" fmla="*/ 38100 h 929640"/>
              <a:gd name="connsiteX2" fmla="*/ 7620 w 403860"/>
              <a:gd name="connsiteY2" fmla="*/ 403860 h 929640"/>
              <a:gd name="connsiteX3" fmla="*/ 15240 w 403860"/>
              <a:gd name="connsiteY3" fmla="*/ 426720 h 929640"/>
              <a:gd name="connsiteX4" fmla="*/ 22860 w 403860"/>
              <a:gd name="connsiteY4" fmla="*/ 464820 h 929640"/>
              <a:gd name="connsiteX5" fmla="*/ 38100 w 403860"/>
              <a:gd name="connsiteY5" fmla="*/ 510540 h 929640"/>
              <a:gd name="connsiteX6" fmla="*/ 68580 w 403860"/>
              <a:gd name="connsiteY6" fmla="*/ 586740 h 929640"/>
              <a:gd name="connsiteX7" fmla="*/ 83820 w 403860"/>
              <a:gd name="connsiteY7" fmla="*/ 655320 h 929640"/>
              <a:gd name="connsiteX8" fmla="*/ 114300 w 403860"/>
              <a:gd name="connsiteY8" fmla="*/ 708660 h 929640"/>
              <a:gd name="connsiteX9" fmla="*/ 121920 w 403860"/>
              <a:gd name="connsiteY9" fmla="*/ 731520 h 929640"/>
              <a:gd name="connsiteX10" fmla="*/ 137160 w 403860"/>
              <a:gd name="connsiteY10" fmla="*/ 769620 h 929640"/>
              <a:gd name="connsiteX11" fmla="*/ 144780 w 403860"/>
              <a:gd name="connsiteY11" fmla="*/ 800100 h 929640"/>
              <a:gd name="connsiteX12" fmla="*/ 160020 w 403860"/>
              <a:gd name="connsiteY12" fmla="*/ 822960 h 929640"/>
              <a:gd name="connsiteX13" fmla="*/ 190500 w 403860"/>
              <a:gd name="connsiteY13" fmla="*/ 876300 h 929640"/>
              <a:gd name="connsiteX14" fmla="*/ 213360 w 403860"/>
              <a:gd name="connsiteY14" fmla="*/ 883920 h 929640"/>
              <a:gd name="connsiteX15" fmla="*/ 266700 w 403860"/>
              <a:gd name="connsiteY15" fmla="*/ 906780 h 929640"/>
              <a:gd name="connsiteX16" fmla="*/ 312420 w 403860"/>
              <a:gd name="connsiteY16" fmla="*/ 929640 h 929640"/>
              <a:gd name="connsiteX17" fmla="*/ 403860 w 403860"/>
              <a:gd name="connsiteY17" fmla="*/ 92202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3860" h="929640">
                <a:moveTo>
                  <a:pt x="7620" y="0"/>
                </a:moveTo>
                <a:cubicBezTo>
                  <a:pt x="5080" y="12700"/>
                  <a:pt x="0" y="25148"/>
                  <a:pt x="0" y="38100"/>
                </a:cubicBezTo>
                <a:cubicBezTo>
                  <a:pt x="0" y="160046"/>
                  <a:pt x="2841" y="282007"/>
                  <a:pt x="7620" y="403860"/>
                </a:cubicBezTo>
                <a:cubicBezTo>
                  <a:pt x="7935" y="411886"/>
                  <a:pt x="13292" y="418928"/>
                  <a:pt x="15240" y="426720"/>
                </a:cubicBezTo>
                <a:cubicBezTo>
                  <a:pt x="18381" y="439285"/>
                  <a:pt x="19452" y="452325"/>
                  <a:pt x="22860" y="464820"/>
                </a:cubicBezTo>
                <a:cubicBezTo>
                  <a:pt x="27087" y="480318"/>
                  <a:pt x="33687" y="495094"/>
                  <a:pt x="38100" y="510540"/>
                </a:cubicBezTo>
                <a:cubicBezTo>
                  <a:pt x="55856" y="572686"/>
                  <a:pt x="43083" y="548494"/>
                  <a:pt x="68580" y="586740"/>
                </a:cubicBezTo>
                <a:cubicBezTo>
                  <a:pt x="73660" y="609600"/>
                  <a:pt x="76933" y="632938"/>
                  <a:pt x="83820" y="655320"/>
                </a:cubicBezTo>
                <a:cubicBezTo>
                  <a:pt x="94507" y="690054"/>
                  <a:pt x="99732" y="679523"/>
                  <a:pt x="114300" y="708660"/>
                </a:cubicBezTo>
                <a:cubicBezTo>
                  <a:pt x="117892" y="715844"/>
                  <a:pt x="119100" y="723999"/>
                  <a:pt x="121920" y="731520"/>
                </a:cubicBezTo>
                <a:cubicBezTo>
                  <a:pt x="126723" y="744327"/>
                  <a:pt x="132835" y="756644"/>
                  <a:pt x="137160" y="769620"/>
                </a:cubicBezTo>
                <a:cubicBezTo>
                  <a:pt x="140472" y="779555"/>
                  <a:pt x="140655" y="790474"/>
                  <a:pt x="144780" y="800100"/>
                </a:cubicBezTo>
                <a:cubicBezTo>
                  <a:pt x="148388" y="808518"/>
                  <a:pt x="155924" y="814769"/>
                  <a:pt x="160020" y="822960"/>
                </a:cubicBezTo>
                <a:cubicBezTo>
                  <a:pt x="174127" y="851175"/>
                  <a:pt x="158913" y="849978"/>
                  <a:pt x="190500" y="876300"/>
                </a:cubicBezTo>
                <a:cubicBezTo>
                  <a:pt x="196670" y="881442"/>
                  <a:pt x="206176" y="880328"/>
                  <a:pt x="213360" y="883920"/>
                </a:cubicBezTo>
                <a:cubicBezTo>
                  <a:pt x="265983" y="910232"/>
                  <a:pt x="203265" y="890921"/>
                  <a:pt x="266700" y="906780"/>
                </a:cubicBezTo>
                <a:cubicBezTo>
                  <a:pt x="278258" y="914485"/>
                  <a:pt x="296646" y="929640"/>
                  <a:pt x="312420" y="929640"/>
                </a:cubicBezTo>
                <a:cubicBezTo>
                  <a:pt x="343006" y="929640"/>
                  <a:pt x="403860" y="922020"/>
                  <a:pt x="403860" y="92202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14"/>
          <p:cNvSpPr/>
          <p:nvPr/>
        </p:nvSpPr>
        <p:spPr bwMode="auto">
          <a:xfrm>
            <a:off x="233818" y="968718"/>
            <a:ext cx="805448" cy="1460030"/>
          </a:xfrm>
          <a:custGeom>
            <a:avLst/>
            <a:gdLst>
              <a:gd name="connsiteX0" fmla="*/ 495300 w 525780"/>
              <a:gd name="connsiteY0" fmla="*/ 0 h 1460030"/>
              <a:gd name="connsiteX1" fmla="*/ 502920 w 525780"/>
              <a:gd name="connsiteY1" fmla="*/ 205740 h 1460030"/>
              <a:gd name="connsiteX2" fmla="*/ 510540 w 525780"/>
              <a:gd name="connsiteY2" fmla="*/ 281940 h 1460030"/>
              <a:gd name="connsiteX3" fmla="*/ 525780 w 525780"/>
              <a:gd name="connsiteY3" fmla="*/ 434340 h 1460030"/>
              <a:gd name="connsiteX4" fmla="*/ 518160 w 525780"/>
              <a:gd name="connsiteY4" fmla="*/ 1272540 h 1460030"/>
              <a:gd name="connsiteX5" fmla="*/ 495300 w 525780"/>
              <a:gd name="connsiteY5" fmla="*/ 1318260 h 1460030"/>
              <a:gd name="connsiteX6" fmla="*/ 472440 w 525780"/>
              <a:gd name="connsiteY6" fmla="*/ 1348740 h 1460030"/>
              <a:gd name="connsiteX7" fmla="*/ 426720 w 525780"/>
              <a:gd name="connsiteY7" fmla="*/ 1363980 h 1460030"/>
              <a:gd name="connsiteX8" fmla="*/ 396240 w 525780"/>
              <a:gd name="connsiteY8" fmla="*/ 1379220 h 1460030"/>
              <a:gd name="connsiteX9" fmla="*/ 373380 w 525780"/>
              <a:gd name="connsiteY9" fmla="*/ 1394460 h 1460030"/>
              <a:gd name="connsiteX10" fmla="*/ 342900 w 525780"/>
              <a:gd name="connsiteY10" fmla="*/ 1402080 h 1460030"/>
              <a:gd name="connsiteX11" fmla="*/ 312420 w 525780"/>
              <a:gd name="connsiteY11" fmla="*/ 1424940 h 1460030"/>
              <a:gd name="connsiteX12" fmla="*/ 0 w 525780"/>
              <a:gd name="connsiteY12" fmla="*/ 1440180 h 146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780" h="1460030">
                <a:moveTo>
                  <a:pt x="495300" y="0"/>
                </a:moveTo>
                <a:cubicBezTo>
                  <a:pt x="497840" y="68580"/>
                  <a:pt x="499216" y="137213"/>
                  <a:pt x="502920" y="205740"/>
                </a:cubicBezTo>
                <a:cubicBezTo>
                  <a:pt x="504298" y="231229"/>
                  <a:pt x="508229" y="256518"/>
                  <a:pt x="510540" y="281940"/>
                </a:cubicBezTo>
                <a:cubicBezTo>
                  <a:pt x="522967" y="418642"/>
                  <a:pt x="512286" y="326389"/>
                  <a:pt x="525780" y="434340"/>
                </a:cubicBezTo>
                <a:cubicBezTo>
                  <a:pt x="523240" y="713740"/>
                  <a:pt x="523105" y="993172"/>
                  <a:pt x="518160" y="1272540"/>
                </a:cubicBezTo>
                <a:cubicBezTo>
                  <a:pt x="517886" y="1288022"/>
                  <a:pt x="503318" y="1307035"/>
                  <a:pt x="495300" y="1318260"/>
                </a:cubicBezTo>
                <a:cubicBezTo>
                  <a:pt x="487918" y="1328594"/>
                  <a:pt x="483007" y="1341695"/>
                  <a:pt x="472440" y="1348740"/>
                </a:cubicBezTo>
                <a:cubicBezTo>
                  <a:pt x="459074" y="1357651"/>
                  <a:pt x="441088" y="1356796"/>
                  <a:pt x="426720" y="1363980"/>
                </a:cubicBezTo>
                <a:cubicBezTo>
                  <a:pt x="416560" y="1369060"/>
                  <a:pt x="406103" y="1373584"/>
                  <a:pt x="396240" y="1379220"/>
                </a:cubicBezTo>
                <a:cubicBezTo>
                  <a:pt x="388289" y="1383764"/>
                  <a:pt x="381798" y="1390852"/>
                  <a:pt x="373380" y="1394460"/>
                </a:cubicBezTo>
                <a:cubicBezTo>
                  <a:pt x="363754" y="1398585"/>
                  <a:pt x="353060" y="1399540"/>
                  <a:pt x="342900" y="1402080"/>
                </a:cubicBezTo>
                <a:cubicBezTo>
                  <a:pt x="332740" y="1409700"/>
                  <a:pt x="322754" y="1417558"/>
                  <a:pt x="312420" y="1424940"/>
                </a:cubicBezTo>
                <a:cubicBezTo>
                  <a:pt x="216128" y="1493720"/>
                  <a:pt x="226229" y="1440180"/>
                  <a:pt x="0" y="144018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 15"/>
          <p:cNvSpPr/>
          <p:nvPr/>
        </p:nvSpPr>
        <p:spPr bwMode="auto">
          <a:xfrm>
            <a:off x="322986" y="1738338"/>
            <a:ext cx="845820" cy="1112520"/>
          </a:xfrm>
          <a:custGeom>
            <a:avLst/>
            <a:gdLst>
              <a:gd name="connsiteX0" fmla="*/ 845820 w 845820"/>
              <a:gd name="connsiteY0" fmla="*/ 0 h 1112520"/>
              <a:gd name="connsiteX1" fmla="*/ 822960 w 845820"/>
              <a:gd name="connsiteY1" fmla="*/ 342900 h 1112520"/>
              <a:gd name="connsiteX2" fmla="*/ 800100 w 845820"/>
              <a:gd name="connsiteY2" fmla="*/ 708660 h 1112520"/>
              <a:gd name="connsiteX3" fmla="*/ 784860 w 845820"/>
              <a:gd name="connsiteY3" fmla="*/ 784860 h 1112520"/>
              <a:gd name="connsiteX4" fmla="*/ 762000 w 845820"/>
              <a:gd name="connsiteY4" fmla="*/ 815340 h 1112520"/>
              <a:gd name="connsiteX5" fmla="*/ 731520 w 845820"/>
              <a:gd name="connsiteY5" fmla="*/ 883920 h 1112520"/>
              <a:gd name="connsiteX6" fmla="*/ 716280 w 845820"/>
              <a:gd name="connsiteY6" fmla="*/ 914400 h 1112520"/>
              <a:gd name="connsiteX7" fmla="*/ 693420 w 845820"/>
              <a:gd name="connsiteY7" fmla="*/ 937260 h 1112520"/>
              <a:gd name="connsiteX8" fmla="*/ 670560 w 845820"/>
              <a:gd name="connsiteY8" fmla="*/ 967740 h 1112520"/>
              <a:gd name="connsiteX9" fmla="*/ 662940 w 845820"/>
              <a:gd name="connsiteY9" fmla="*/ 990600 h 1112520"/>
              <a:gd name="connsiteX10" fmla="*/ 640080 w 845820"/>
              <a:gd name="connsiteY10" fmla="*/ 1013460 h 1112520"/>
              <a:gd name="connsiteX11" fmla="*/ 571500 w 845820"/>
              <a:gd name="connsiteY11" fmla="*/ 1051560 h 1112520"/>
              <a:gd name="connsiteX12" fmla="*/ 426720 w 845820"/>
              <a:gd name="connsiteY12" fmla="*/ 1059180 h 1112520"/>
              <a:gd name="connsiteX13" fmla="*/ 373380 w 845820"/>
              <a:gd name="connsiteY13" fmla="*/ 1066800 h 1112520"/>
              <a:gd name="connsiteX14" fmla="*/ 304800 w 845820"/>
              <a:gd name="connsiteY14" fmla="*/ 1074420 h 1112520"/>
              <a:gd name="connsiteX15" fmla="*/ 281940 w 845820"/>
              <a:gd name="connsiteY15" fmla="*/ 1082040 h 1112520"/>
              <a:gd name="connsiteX16" fmla="*/ 205740 w 845820"/>
              <a:gd name="connsiteY16" fmla="*/ 1089660 h 1112520"/>
              <a:gd name="connsiteX17" fmla="*/ 160020 w 845820"/>
              <a:gd name="connsiteY17" fmla="*/ 1097280 h 1112520"/>
              <a:gd name="connsiteX18" fmla="*/ 0 w 845820"/>
              <a:gd name="connsiteY18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5820" h="1112520">
                <a:moveTo>
                  <a:pt x="845820" y="0"/>
                </a:moveTo>
                <a:cubicBezTo>
                  <a:pt x="815574" y="166351"/>
                  <a:pt x="830047" y="62957"/>
                  <a:pt x="822960" y="342900"/>
                </a:cubicBezTo>
                <a:cubicBezTo>
                  <a:pt x="814004" y="696654"/>
                  <a:pt x="878849" y="590537"/>
                  <a:pt x="800100" y="708660"/>
                </a:cubicBezTo>
                <a:cubicBezTo>
                  <a:pt x="799143" y="714400"/>
                  <a:pt x="790544" y="773493"/>
                  <a:pt x="784860" y="784860"/>
                </a:cubicBezTo>
                <a:cubicBezTo>
                  <a:pt x="779180" y="796219"/>
                  <a:pt x="769620" y="805180"/>
                  <a:pt x="762000" y="815340"/>
                </a:cubicBezTo>
                <a:cubicBezTo>
                  <a:pt x="735391" y="895166"/>
                  <a:pt x="760501" y="833203"/>
                  <a:pt x="731520" y="883920"/>
                </a:cubicBezTo>
                <a:cubicBezTo>
                  <a:pt x="725884" y="893783"/>
                  <a:pt x="722882" y="905157"/>
                  <a:pt x="716280" y="914400"/>
                </a:cubicBezTo>
                <a:cubicBezTo>
                  <a:pt x="710016" y="923169"/>
                  <a:pt x="700433" y="929078"/>
                  <a:pt x="693420" y="937260"/>
                </a:cubicBezTo>
                <a:cubicBezTo>
                  <a:pt x="685155" y="946903"/>
                  <a:pt x="678180" y="957580"/>
                  <a:pt x="670560" y="967740"/>
                </a:cubicBezTo>
                <a:cubicBezTo>
                  <a:pt x="668020" y="975360"/>
                  <a:pt x="667395" y="983917"/>
                  <a:pt x="662940" y="990600"/>
                </a:cubicBezTo>
                <a:cubicBezTo>
                  <a:pt x="656962" y="999566"/>
                  <a:pt x="648586" y="1006844"/>
                  <a:pt x="640080" y="1013460"/>
                </a:cubicBezTo>
                <a:cubicBezTo>
                  <a:pt x="628537" y="1022438"/>
                  <a:pt x="593818" y="1049531"/>
                  <a:pt x="571500" y="1051560"/>
                </a:cubicBezTo>
                <a:cubicBezTo>
                  <a:pt x="523372" y="1055935"/>
                  <a:pt x="474980" y="1056640"/>
                  <a:pt x="426720" y="1059180"/>
                </a:cubicBezTo>
                <a:lnTo>
                  <a:pt x="373380" y="1066800"/>
                </a:lnTo>
                <a:cubicBezTo>
                  <a:pt x="350557" y="1069653"/>
                  <a:pt x="327488" y="1070639"/>
                  <a:pt x="304800" y="1074420"/>
                </a:cubicBezTo>
                <a:cubicBezTo>
                  <a:pt x="296877" y="1075740"/>
                  <a:pt x="289879" y="1080819"/>
                  <a:pt x="281940" y="1082040"/>
                </a:cubicBezTo>
                <a:cubicBezTo>
                  <a:pt x="256710" y="1085922"/>
                  <a:pt x="231070" y="1086494"/>
                  <a:pt x="205740" y="1089660"/>
                </a:cubicBezTo>
                <a:cubicBezTo>
                  <a:pt x="190409" y="1091576"/>
                  <a:pt x="175291" y="1094931"/>
                  <a:pt x="160020" y="1097280"/>
                </a:cubicBezTo>
                <a:cubicBezTo>
                  <a:pt x="107100" y="1105421"/>
                  <a:pt x="53663" y="1112520"/>
                  <a:pt x="0" y="111252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6"/>
          <p:cNvSpPr/>
          <p:nvPr/>
        </p:nvSpPr>
        <p:spPr bwMode="auto">
          <a:xfrm>
            <a:off x="109626" y="2216478"/>
            <a:ext cx="1032426" cy="1067936"/>
          </a:xfrm>
          <a:custGeom>
            <a:avLst/>
            <a:gdLst>
              <a:gd name="connsiteX0" fmla="*/ 1028700 w 1032426"/>
              <a:gd name="connsiteY0" fmla="*/ 0 h 563880"/>
              <a:gd name="connsiteX1" fmla="*/ 1021080 w 1032426"/>
              <a:gd name="connsiteY1" fmla="*/ 358140 h 563880"/>
              <a:gd name="connsiteX2" fmla="*/ 952500 w 1032426"/>
              <a:gd name="connsiteY2" fmla="*/ 411480 h 563880"/>
              <a:gd name="connsiteX3" fmla="*/ 883920 w 1032426"/>
              <a:gd name="connsiteY3" fmla="*/ 457200 h 563880"/>
              <a:gd name="connsiteX4" fmla="*/ 861060 w 1032426"/>
              <a:gd name="connsiteY4" fmla="*/ 472440 h 563880"/>
              <a:gd name="connsiteX5" fmla="*/ 822960 w 1032426"/>
              <a:gd name="connsiteY5" fmla="*/ 487680 h 563880"/>
              <a:gd name="connsiteX6" fmla="*/ 792480 w 1032426"/>
              <a:gd name="connsiteY6" fmla="*/ 510540 h 563880"/>
              <a:gd name="connsiteX7" fmla="*/ 754380 w 1032426"/>
              <a:gd name="connsiteY7" fmla="*/ 518160 h 563880"/>
              <a:gd name="connsiteX8" fmla="*/ 723900 w 1032426"/>
              <a:gd name="connsiteY8" fmla="*/ 525780 h 563880"/>
              <a:gd name="connsiteX9" fmla="*/ 685800 w 1032426"/>
              <a:gd name="connsiteY9" fmla="*/ 533400 h 563880"/>
              <a:gd name="connsiteX10" fmla="*/ 662940 w 1032426"/>
              <a:gd name="connsiteY10" fmla="*/ 541020 h 563880"/>
              <a:gd name="connsiteX11" fmla="*/ 632460 w 1032426"/>
              <a:gd name="connsiteY11" fmla="*/ 548640 h 563880"/>
              <a:gd name="connsiteX12" fmla="*/ 609600 w 1032426"/>
              <a:gd name="connsiteY12" fmla="*/ 556260 h 563880"/>
              <a:gd name="connsiteX13" fmla="*/ 563880 w 1032426"/>
              <a:gd name="connsiteY13" fmla="*/ 563880 h 563880"/>
              <a:gd name="connsiteX14" fmla="*/ 167640 w 1032426"/>
              <a:gd name="connsiteY14" fmla="*/ 548640 h 563880"/>
              <a:gd name="connsiteX15" fmla="*/ 53340 w 1032426"/>
              <a:gd name="connsiteY15" fmla="*/ 541020 h 563880"/>
              <a:gd name="connsiteX16" fmla="*/ 0 w 1032426"/>
              <a:gd name="connsiteY16" fmla="*/ 533400 h 56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2426" h="563880">
                <a:moveTo>
                  <a:pt x="1028700" y="0"/>
                </a:moveTo>
                <a:cubicBezTo>
                  <a:pt x="1026160" y="119380"/>
                  <a:pt x="1042823" y="240729"/>
                  <a:pt x="1021080" y="358140"/>
                </a:cubicBezTo>
                <a:cubicBezTo>
                  <a:pt x="1015807" y="386616"/>
                  <a:pt x="972978" y="391002"/>
                  <a:pt x="952500" y="411480"/>
                </a:cubicBezTo>
                <a:cubicBezTo>
                  <a:pt x="913215" y="450765"/>
                  <a:pt x="946198" y="422601"/>
                  <a:pt x="883920" y="457200"/>
                </a:cubicBezTo>
                <a:cubicBezTo>
                  <a:pt x="875914" y="461648"/>
                  <a:pt x="869251" y="468344"/>
                  <a:pt x="861060" y="472440"/>
                </a:cubicBezTo>
                <a:cubicBezTo>
                  <a:pt x="848826" y="478557"/>
                  <a:pt x="834917" y="481037"/>
                  <a:pt x="822960" y="487680"/>
                </a:cubicBezTo>
                <a:cubicBezTo>
                  <a:pt x="811858" y="493848"/>
                  <a:pt x="804085" y="505382"/>
                  <a:pt x="792480" y="510540"/>
                </a:cubicBezTo>
                <a:cubicBezTo>
                  <a:pt x="780645" y="515800"/>
                  <a:pt x="767023" y="515350"/>
                  <a:pt x="754380" y="518160"/>
                </a:cubicBezTo>
                <a:cubicBezTo>
                  <a:pt x="744157" y="520432"/>
                  <a:pt x="734123" y="523508"/>
                  <a:pt x="723900" y="525780"/>
                </a:cubicBezTo>
                <a:cubicBezTo>
                  <a:pt x="711257" y="528590"/>
                  <a:pt x="698365" y="530259"/>
                  <a:pt x="685800" y="533400"/>
                </a:cubicBezTo>
                <a:cubicBezTo>
                  <a:pt x="678008" y="535348"/>
                  <a:pt x="670663" y="538813"/>
                  <a:pt x="662940" y="541020"/>
                </a:cubicBezTo>
                <a:cubicBezTo>
                  <a:pt x="652870" y="543897"/>
                  <a:pt x="642530" y="545763"/>
                  <a:pt x="632460" y="548640"/>
                </a:cubicBezTo>
                <a:cubicBezTo>
                  <a:pt x="624737" y="550847"/>
                  <a:pt x="617441" y="554518"/>
                  <a:pt x="609600" y="556260"/>
                </a:cubicBezTo>
                <a:cubicBezTo>
                  <a:pt x="594518" y="559612"/>
                  <a:pt x="579120" y="561340"/>
                  <a:pt x="563880" y="563880"/>
                </a:cubicBezTo>
                <a:lnTo>
                  <a:pt x="167640" y="548640"/>
                </a:lnTo>
                <a:cubicBezTo>
                  <a:pt x="129494" y="546932"/>
                  <a:pt x="91315" y="545017"/>
                  <a:pt x="53340" y="541020"/>
                </a:cubicBezTo>
                <a:cubicBezTo>
                  <a:pt x="-36607" y="531552"/>
                  <a:pt x="71223" y="533400"/>
                  <a:pt x="0" y="53340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圖說文字 17"/>
          <p:cNvSpPr/>
          <p:nvPr/>
        </p:nvSpPr>
        <p:spPr bwMode="auto">
          <a:xfrm>
            <a:off x="383138" y="3615407"/>
            <a:ext cx="2744326" cy="1200329"/>
          </a:xfrm>
          <a:prstGeom prst="wedgeRectCallout">
            <a:avLst>
              <a:gd name="adj1" fmla="val 34397"/>
              <a:gd name="adj2" fmla="val -94574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因為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WL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平面切得很細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(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僅隔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4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根柱子就切開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)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，所以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WL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厚度不需要太厚</a:t>
            </a:r>
          </a:p>
        </p:txBody>
      </p:sp>
      <p:sp>
        <p:nvSpPr>
          <p:cNvPr id="19" name="手繪多邊形 18"/>
          <p:cNvSpPr/>
          <p:nvPr/>
        </p:nvSpPr>
        <p:spPr bwMode="auto">
          <a:xfrm>
            <a:off x="3788986" y="2401600"/>
            <a:ext cx="1153886" cy="64157"/>
          </a:xfrm>
          <a:custGeom>
            <a:avLst/>
            <a:gdLst>
              <a:gd name="connsiteX0" fmla="*/ 1153886 w 1153886"/>
              <a:gd name="connsiteY0" fmla="*/ 64157 h 64157"/>
              <a:gd name="connsiteX1" fmla="*/ 1055914 w 1153886"/>
              <a:gd name="connsiteY1" fmla="*/ 42386 h 64157"/>
              <a:gd name="connsiteX2" fmla="*/ 0 w 1153886"/>
              <a:gd name="connsiteY2" fmla="*/ 9729 h 6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3886" h="64157">
                <a:moveTo>
                  <a:pt x="1153886" y="64157"/>
                </a:moveTo>
                <a:cubicBezTo>
                  <a:pt x="1121229" y="56900"/>
                  <a:pt x="1088941" y="47713"/>
                  <a:pt x="1055914" y="42386"/>
                </a:cubicBezTo>
                <a:cubicBezTo>
                  <a:pt x="625462" y="-27041"/>
                  <a:pt x="631225" y="9729"/>
                  <a:pt x="0" y="9729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 19"/>
          <p:cNvSpPr/>
          <p:nvPr/>
        </p:nvSpPr>
        <p:spPr bwMode="auto">
          <a:xfrm>
            <a:off x="3909540" y="2850858"/>
            <a:ext cx="1153886" cy="64157"/>
          </a:xfrm>
          <a:custGeom>
            <a:avLst/>
            <a:gdLst>
              <a:gd name="connsiteX0" fmla="*/ 1153886 w 1153886"/>
              <a:gd name="connsiteY0" fmla="*/ 64157 h 64157"/>
              <a:gd name="connsiteX1" fmla="*/ 1055914 w 1153886"/>
              <a:gd name="connsiteY1" fmla="*/ 42386 h 64157"/>
              <a:gd name="connsiteX2" fmla="*/ 0 w 1153886"/>
              <a:gd name="connsiteY2" fmla="*/ 9729 h 6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3886" h="64157">
                <a:moveTo>
                  <a:pt x="1153886" y="64157"/>
                </a:moveTo>
                <a:cubicBezTo>
                  <a:pt x="1121229" y="56900"/>
                  <a:pt x="1088941" y="47713"/>
                  <a:pt x="1055914" y="42386"/>
                </a:cubicBezTo>
                <a:cubicBezTo>
                  <a:pt x="625462" y="-27041"/>
                  <a:pt x="631225" y="9729"/>
                  <a:pt x="0" y="9729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 20"/>
          <p:cNvSpPr/>
          <p:nvPr/>
        </p:nvSpPr>
        <p:spPr bwMode="auto">
          <a:xfrm>
            <a:off x="3904469" y="3292633"/>
            <a:ext cx="1153886" cy="64157"/>
          </a:xfrm>
          <a:custGeom>
            <a:avLst/>
            <a:gdLst>
              <a:gd name="connsiteX0" fmla="*/ 1153886 w 1153886"/>
              <a:gd name="connsiteY0" fmla="*/ 64157 h 64157"/>
              <a:gd name="connsiteX1" fmla="*/ 1055914 w 1153886"/>
              <a:gd name="connsiteY1" fmla="*/ 42386 h 64157"/>
              <a:gd name="connsiteX2" fmla="*/ 0 w 1153886"/>
              <a:gd name="connsiteY2" fmla="*/ 9729 h 6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3886" h="64157">
                <a:moveTo>
                  <a:pt x="1153886" y="64157"/>
                </a:moveTo>
                <a:cubicBezTo>
                  <a:pt x="1121229" y="56900"/>
                  <a:pt x="1088941" y="47713"/>
                  <a:pt x="1055914" y="42386"/>
                </a:cubicBezTo>
                <a:cubicBezTo>
                  <a:pt x="625462" y="-27041"/>
                  <a:pt x="631225" y="9729"/>
                  <a:pt x="0" y="9729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 bwMode="auto">
          <a:xfrm flipH="1">
            <a:off x="2406568" y="2380984"/>
            <a:ext cx="1153886" cy="64157"/>
          </a:xfrm>
          <a:custGeom>
            <a:avLst/>
            <a:gdLst>
              <a:gd name="connsiteX0" fmla="*/ 1153886 w 1153886"/>
              <a:gd name="connsiteY0" fmla="*/ 64157 h 64157"/>
              <a:gd name="connsiteX1" fmla="*/ 1055914 w 1153886"/>
              <a:gd name="connsiteY1" fmla="*/ 42386 h 64157"/>
              <a:gd name="connsiteX2" fmla="*/ 0 w 1153886"/>
              <a:gd name="connsiteY2" fmla="*/ 9729 h 6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3886" h="64157">
                <a:moveTo>
                  <a:pt x="1153886" y="64157"/>
                </a:moveTo>
                <a:cubicBezTo>
                  <a:pt x="1121229" y="56900"/>
                  <a:pt x="1088941" y="47713"/>
                  <a:pt x="1055914" y="42386"/>
                </a:cubicBezTo>
                <a:cubicBezTo>
                  <a:pt x="625462" y="-27041"/>
                  <a:pt x="631225" y="9729"/>
                  <a:pt x="0" y="9729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 bwMode="auto">
          <a:xfrm flipH="1">
            <a:off x="2249164" y="2786701"/>
            <a:ext cx="1153886" cy="64157"/>
          </a:xfrm>
          <a:custGeom>
            <a:avLst/>
            <a:gdLst>
              <a:gd name="connsiteX0" fmla="*/ 1153886 w 1153886"/>
              <a:gd name="connsiteY0" fmla="*/ 64157 h 64157"/>
              <a:gd name="connsiteX1" fmla="*/ 1055914 w 1153886"/>
              <a:gd name="connsiteY1" fmla="*/ 42386 h 64157"/>
              <a:gd name="connsiteX2" fmla="*/ 0 w 1153886"/>
              <a:gd name="connsiteY2" fmla="*/ 9729 h 6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3886" h="64157">
                <a:moveTo>
                  <a:pt x="1153886" y="64157"/>
                </a:moveTo>
                <a:cubicBezTo>
                  <a:pt x="1121229" y="56900"/>
                  <a:pt x="1088941" y="47713"/>
                  <a:pt x="1055914" y="42386"/>
                </a:cubicBezTo>
                <a:cubicBezTo>
                  <a:pt x="625462" y="-27041"/>
                  <a:pt x="631225" y="9729"/>
                  <a:pt x="0" y="9729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 bwMode="auto">
          <a:xfrm flipH="1">
            <a:off x="2433612" y="3244669"/>
            <a:ext cx="1153886" cy="64157"/>
          </a:xfrm>
          <a:custGeom>
            <a:avLst/>
            <a:gdLst>
              <a:gd name="connsiteX0" fmla="*/ 1153886 w 1153886"/>
              <a:gd name="connsiteY0" fmla="*/ 64157 h 64157"/>
              <a:gd name="connsiteX1" fmla="*/ 1055914 w 1153886"/>
              <a:gd name="connsiteY1" fmla="*/ 42386 h 64157"/>
              <a:gd name="connsiteX2" fmla="*/ 0 w 1153886"/>
              <a:gd name="connsiteY2" fmla="*/ 9729 h 6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3886" h="64157">
                <a:moveTo>
                  <a:pt x="1153886" y="64157"/>
                </a:moveTo>
                <a:cubicBezTo>
                  <a:pt x="1121229" y="56900"/>
                  <a:pt x="1088941" y="47713"/>
                  <a:pt x="1055914" y="42386"/>
                </a:cubicBezTo>
                <a:cubicBezTo>
                  <a:pt x="625462" y="-27041"/>
                  <a:pt x="631225" y="9729"/>
                  <a:pt x="0" y="9729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圖說文字 24"/>
          <p:cNvSpPr/>
          <p:nvPr/>
        </p:nvSpPr>
        <p:spPr bwMode="auto">
          <a:xfrm>
            <a:off x="2646063" y="5206368"/>
            <a:ext cx="2804313" cy="923330"/>
          </a:xfrm>
          <a:prstGeom prst="wedgeRectCallout">
            <a:avLst>
              <a:gd name="adj1" fmla="val 2270"/>
              <a:gd name="adj2" fmla="val -257995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鍍鎢金屬時氣體流進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word line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平面不用跑太遠，所以厚度</a:t>
            </a:r>
            <a:r>
              <a:rPr kumimoji="1" lang="en-US" altLang="zh-TW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30nm</a:t>
            </a:r>
            <a:r>
              <a:rPr kumimoji="1" lang="zh-TW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新細明體" charset="-120"/>
                <a:cs typeface="Arial" charset="0"/>
              </a:rPr>
              <a:t>已足夠</a:t>
            </a:r>
          </a:p>
        </p:txBody>
      </p:sp>
      <p:sp>
        <p:nvSpPr>
          <p:cNvPr id="27" name="手繪多邊形 26"/>
          <p:cNvSpPr/>
          <p:nvPr/>
        </p:nvSpPr>
        <p:spPr bwMode="auto">
          <a:xfrm>
            <a:off x="6433616" y="4975829"/>
            <a:ext cx="383267" cy="613411"/>
          </a:xfrm>
          <a:custGeom>
            <a:avLst/>
            <a:gdLst>
              <a:gd name="connsiteX0" fmla="*/ 0 w 548640"/>
              <a:gd name="connsiteY0" fmla="*/ 0 h 1213173"/>
              <a:gd name="connsiteX1" fmla="*/ 7620 w 548640"/>
              <a:gd name="connsiteY1" fmla="*/ 457200 h 1213173"/>
              <a:gd name="connsiteX2" fmla="*/ 22860 w 548640"/>
              <a:gd name="connsiteY2" fmla="*/ 518160 h 1213173"/>
              <a:gd name="connsiteX3" fmla="*/ 38100 w 548640"/>
              <a:gd name="connsiteY3" fmla="*/ 586740 h 1213173"/>
              <a:gd name="connsiteX4" fmla="*/ 60960 w 548640"/>
              <a:gd name="connsiteY4" fmla="*/ 647700 h 1213173"/>
              <a:gd name="connsiteX5" fmla="*/ 68580 w 548640"/>
              <a:gd name="connsiteY5" fmla="*/ 678180 h 1213173"/>
              <a:gd name="connsiteX6" fmla="*/ 76200 w 548640"/>
              <a:gd name="connsiteY6" fmla="*/ 723900 h 1213173"/>
              <a:gd name="connsiteX7" fmla="*/ 91440 w 548640"/>
              <a:gd name="connsiteY7" fmla="*/ 746760 h 1213173"/>
              <a:gd name="connsiteX8" fmla="*/ 106680 w 548640"/>
              <a:gd name="connsiteY8" fmla="*/ 830580 h 1213173"/>
              <a:gd name="connsiteX9" fmla="*/ 121920 w 548640"/>
              <a:gd name="connsiteY9" fmla="*/ 861060 h 1213173"/>
              <a:gd name="connsiteX10" fmla="*/ 137160 w 548640"/>
              <a:gd name="connsiteY10" fmla="*/ 922020 h 1213173"/>
              <a:gd name="connsiteX11" fmla="*/ 167640 w 548640"/>
              <a:gd name="connsiteY11" fmla="*/ 967740 h 1213173"/>
              <a:gd name="connsiteX12" fmla="*/ 190500 w 548640"/>
              <a:gd name="connsiteY12" fmla="*/ 1013460 h 1213173"/>
              <a:gd name="connsiteX13" fmla="*/ 220980 w 548640"/>
              <a:gd name="connsiteY13" fmla="*/ 1066800 h 1213173"/>
              <a:gd name="connsiteX14" fmla="*/ 243840 w 548640"/>
              <a:gd name="connsiteY14" fmla="*/ 1082040 h 1213173"/>
              <a:gd name="connsiteX15" fmla="*/ 266700 w 548640"/>
              <a:gd name="connsiteY15" fmla="*/ 1104900 h 1213173"/>
              <a:gd name="connsiteX16" fmla="*/ 281940 w 548640"/>
              <a:gd name="connsiteY16" fmla="*/ 1127760 h 1213173"/>
              <a:gd name="connsiteX17" fmla="*/ 312420 w 548640"/>
              <a:gd name="connsiteY17" fmla="*/ 1135380 h 1213173"/>
              <a:gd name="connsiteX18" fmla="*/ 381000 w 548640"/>
              <a:gd name="connsiteY18" fmla="*/ 1173480 h 1213173"/>
              <a:gd name="connsiteX19" fmla="*/ 411480 w 548640"/>
              <a:gd name="connsiteY19" fmla="*/ 1181100 h 1213173"/>
              <a:gd name="connsiteX20" fmla="*/ 434340 w 548640"/>
              <a:gd name="connsiteY20" fmla="*/ 1203960 h 1213173"/>
              <a:gd name="connsiteX21" fmla="*/ 548640 w 548640"/>
              <a:gd name="connsiteY21" fmla="*/ 1211580 h 121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48640" h="1213173">
                <a:moveTo>
                  <a:pt x="0" y="0"/>
                </a:moveTo>
                <a:cubicBezTo>
                  <a:pt x="2540" y="152400"/>
                  <a:pt x="902" y="304927"/>
                  <a:pt x="7620" y="457200"/>
                </a:cubicBezTo>
                <a:cubicBezTo>
                  <a:pt x="8543" y="478125"/>
                  <a:pt x="18752" y="497621"/>
                  <a:pt x="22860" y="518160"/>
                </a:cubicBezTo>
                <a:cubicBezTo>
                  <a:pt x="25880" y="533259"/>
                  <a:pt x="32719" y="570598"/>
                  <a:pt x="38100" y="586740"/>
                </a:cubicBezTo>
                <a:cubicBezTo>
                  <a:pt x="54204" y="635051"/>
                  <a:pt x="50259" y="610247"/>
                  <a:pt x="60960" y="647700"/>
                </a:cubicBezTo>
                <a:cubicBezTo>
                  <a:pt x="63837" y="657770"/>
                  <a:pt x="66526" y="667911"/>
                  <a:pt x="68580" y="678180"/>
                </a:cubicBezTo>
                <a:cubicBezTo>
                  <a:pt x="71610" y="693330"/>
                  <a:pt x="71314" y="709243"/>
                  <a:pt x="76200" y="723900"/>
                </a:cubicBezTo>
                <a:cubicBezTo>
                  <a:pt x="79096" y="732588"/>
                  <a:pt x="86360" y="739140"/>
                  <a:pt x="91440" y="746760"/>
                </a:cubicBezTo>
                <a:cubicBezTo>
                  <a:pt x="94221" y="766230"/>
                  <a:pt x="98389" y="808470"/>
                  <a:pt x="106680" y="830580"/>
                </a:cubicBezTo>
                <a:cubicBezTo>
                  <a:pt x="110668" y="841216"/>
                  <a:pt x="116840" y="850900"/>
                  <a:pt x="121920" y="861060"/>
                </a:cubicBezTo>
                <a:cubicBezTo>
                  <a:pt x="124031" y="871616"/>
                  <a:pt x="129838" y="908840"/>
                  <a:pt x="137160" y="922020"/>
                </a:cubicBezTo>
                <a:cubicBezTo>
                  <a:pt x="146055" y="938031"/>
                  <a:pt x="161848" y="950364"/>
                  <a:pt x="167640" y="967740"/>
                </a:cubicBezTo>
                <a:cubicBezTo>
                  <a:pt x="181611" y="1009653"/>
                  <a:pt x="166865" y="972100"/>
                  <a:pt x="190500" y="1013460"/>
                </a:cubicBezTo>
                <a:cubicBezTo>
                  <a:pt x="198469" y="1027405"/>
                  <a:pt x="208603" y="1054423"/>
                  <a:pt x="220980" y="1066800"/>
                </a:cubicBezTo>
                <a:cubicBezTo>
                  <a:pt x="227456" y="1073276"/>
                  <a:pt x="236805" y="1076177"/>
                  <a:pt x="243840" y="1082040"/>
                </a:cubicBezTo>
                <a:cubicBezTo>
                  <a:pt x="252119" y="1088939"/>
                  <a:pt x="259801" y="1096621"/>
                  <a:pt x="266700" y="1104900"/>
                </a:cubicBezTo>
                <a:cubicBezTo>
                  <a:pt x="272563" y="1111935"/>
                  <a:pt x="274320" y="1122680"/>
                  <a:pt x="281940" y="1127760"/>
                </a:cubicBezTo>
                <a:cubicBezTo>
                  <a:pt x="290654" y="1133569"/>
                  <a:pt x="302260" y="1132840"/>
                  <a:pt x="312420" y="1135380"/>
                </a:cubicBezTo>
                <a:cubicBezTo>
                  <a:pt x="353354" y="1162669"/>
                  <a:pt x="345793" y="1163421"/>
                  <a:pt x="381000" y="1173480"/>
                </a:cubicBezTo>
                <a:cubicBezTo>
                  <a:pt x="391070" y="1176357"/>
                  <a:pt x="401320" y="1178560"/>
                  <a:pt x="411480" y="1181100"/>
                </a:cubicBezTo>
                <a:cubicBezTo>
                  <a:pt x="419100" y="1188720"/>
                  <a:pt x="424984" y="1198613"/>
                  <a:pt x="434340" y="1203960"/>
                </a:cubicBezTo>
                <a:cubicBezTo>
                  <a:pt x="459534" y="1218356"/>
                  <a:pt x="540766" y="1211580"/>
                  <a:pt x="548640" y="121158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 27"/>
          <p:cNvSpPr/>
          <p:nvPr/>
        </p:nvSpPr>
        <p:spPr bwMode="auto">
          <a:xfrm>
            <a:off x="6469812" y="4811256"/>
            <a:ext cx="347072" cy="1197157"/>
          </a:xfrm>
          <a:custGeom>
            <a:avLst/>
            <a:gdLst>
              <a:gd name="connsiteX0" fmla="*/ 0 w 403860"/>
              <a:gd name="connsiteY0" fmla="*/ 0 h 1197157"/>
              <a:gd name="connsiteX1" fmla="*/ 7620 w 403860"/>
              <a:gd name="connsiteY1" fmla="*/ 45720 h 1197157"/>
              <a:gd name="connsiteX2" fmla="*/ 15240 w 403860"/>
              <a:gd name="connsiteY2" fmla="*/ 83820 h 1197157"/>
              <a:gd name="connsiteX3" fmla="*/ 22860 w 403860"/>
              <a:gd name="connsiteY3" fmla="*/ 144780 h 1197157"/>
              <a:gd name="connsiteX4" fmla="*/ 15240 w 403860"/>
              <a:gd name="connsiteY4" fmla="*/ 457200 h 1197157"/>
              <a:gd name="connsiteX5" fmla="*/ 7620 w 403860"/>
              <a:gd name="connsiteY5" fmla="*/ 525780 h 1197157"/>
              <a:gd name="connsiteX6" fmla="*/ 0 w 403860"/>
              <a:gd name="connsiteY6" fmla="*/ 678180 h 1197157"/>
              <a:gd name="connsiteX7" fmla="*/ 7620 w 403860"/>
              <a:gd name="connsiteY7" fmla="*/ 990600 h 1197157"/>
              <a:gd name="connsiteX8" fmla="*/ 30480 w 403860"/>
              <a:gd name="connsiteY8" fmla="*/ 1013460 h 1197157"/>
              <a:gd name="connsiteX9" fmla="*/ 45720 w 403860"/>
              <a:gd name="connsiteY9" fmla="*/ 1036320 h 1197157"/>
              <a:gd name="connsiteX10" fmla="*/ 60960 w 403860"/>
              <a:gd name="connsiteY10" fmla="*/ 1066800 h 1197157"/>
              <a:gd name="connsiteX11" fmla="*/ 106680 w 403860"/>
              <a:gd name="connsiteY11" fmla="*/ 1097280 h 1197157"/>
              <a:gd name="connsiteX12" fmla="*/ 160020 w 403860"/>
              <a:gd name="connsiteY12" fmla="*/ 1127760 h 1197157"/>
              <a:gd name="connsiteX13" fmla="*/ 175260 w 403860"/>
              <a:gd name="connsiteY13" fmla="*/ 1150620 h 1197157"/>
              <a:gd name="connsiteX14" fmla="*/ 198120 w 403860"/>
              <a:gd name="connsiteY14" fmla="*/ 1158240 h 1197157"/>
              <a:gd name="connsiteX15" fmla="*/ 266700 w 403860"/>
              <a:gd name="connsiteY15" fmla="*/ 1173480 h 1197157"/>
              <a:gd name="connsiteX16" fmla="*/ 289560 w 403860"/>
              <a:gd name="connsiteY16" fmla="*/ 1181100 h 1197157"/>
              <a:gd name="connsiteX17" fmla="*/ 320040 w 403860"/>
              <a:gd name="connsiteY17" fmla="*/ 1188720 h 1197157"/>
              <a:gd name="connsiteX18" fmla="*/ 342900 w 403860"/>
              <a:gd name="connsiteY18" fmla="*/ 1196340 h 1197157"/>
              <a:gd name="connsiteX19" fmla="*/ 403860 w 403860"/>
              <a:gd name="connsiteY19" fmla="*/ 1196340 h 119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3860" h="1197157">
                <a:moveTo>
                  <a:pt x="0" y="0"/>
                </a:moveTo>
                <a:cubicBezTo>
                  <a:pt x="2540" y="15240"/>
                  <a:pt x="4856" y="30519"/>
                  <a:pt x="7620" y="45720"/>
                </a:cubicBezTo>
                <a:cubicBezTo>
                  <a:pt x="9937" y="58463"/>
                  <a:pt x="13271" y="71019"/>
                  <a:pt x="15240" y="83820"/>
                </a:cubicBezTo>
                <a:cubicBezTo>
                  <a:pt x="18354" y="104060"/>
                  <a:pt x="20320" y="124460"/>
                  <a:pt x="22860" y="144780"/>
                </a:cubicBezTo>
                <a:cubicBezTo>
                  <a:pt x="20320" y="248920"/>
                  <a:pt x="19404" y="353112"/>
                  <a:pt x="15240" y="457200"/>
                </a:cubicBezTo>
                <a:cubicBezTo>
                  <a:pt x="14321" y="480182"/>
                  <a:pt x="9202" y="502834"/>
                  <a:pt x="7620" y="525780"/>
                </a:cubicBezTo>
                <a:cubicBezTo>
                  <a:pt x="4120" y="576523"/>
                  <a:pt x="2540" y="627380"/>
                  <a:pt x="0" y="678180"/>
                </a:cubicBezTo>
                <a:cubicBezTo>
                  <a:pt x="2540" y="782320"/>
                  <a:pt x="-1811" y="886857"/>
                  <a:pt x="7620" y="990600"/>
                </a:cubicBezTo>
                <a:cubicBezTo>
                  <a:pt x="8596" y="1001332"/>
                  <a:pt x="23581" y="1005181"/>
                  <a:pt x="30480" y="1013460"/>
                </a:cubicBezTo>
                <a:cubicBezTo>
                  <a:pt x="36343" y="1020495"/>
                  <a:pt x="41176" y="1028369"/>
                  <a:pt x="45720" y="1036320"/>
                </a:cubicBezTo>
                <a:cubicBezTo>
                  <a:pt x="51356" y="1046183"/>
                  <a:pt x="52928" y="1058768"/>
                  <a:pt x="60960" y="1066800"/>
                </a:cubicBezTo>
                <a:cubicBezTo>
                  <a:pt x="73912" y="1079752"/>
                  <a:pt x="91440" y="1087120"/>
                  <a:pt x="106680" y="1097280"/>
                </a:cubicBezTo>
                <a:cubicBezTo>
                  <a:pt x="138991" y="1118821"/>
                  <a:pt x="121349" y="1108424"/>
                  <a:pt x="160020" y="1127760"/>
                </a:cubicBezTo>
                <a:cubicBezTo>
                  <a:pt x="165100" y="1135380"/>
                  <a:pt x="168109" y="1144899"/>
                  <a:pt x="175260" y="1150620"/>
                </a:cubicBezTo>
                <a:cubicBezTo>
                  <a:pt x="181532" y="1155638"/>
                  <a:pt x="190397" y="1156033"/>
                  <a:pt x="198120" y="1158240"/>
                </a:cubicBezTo>
                <a:cubicBezTo>
                  <a:pt x="252877" y="1173885"/>
                  <a:pt x="203847" y="1157767"/>
                  <a:pt x="266700" y="1173480"/>
                </a:cubicBezTo>
                <a:cubicBezTo>
                  <a:pt x="274492" y="1175428"/>
                  <a:pt x="281837" y="1178893"/>
                  <a:pt x="289560" y="1181100"/>
                </a:cubicBezTo>
                <a:cubicBezTo>
                  <a:pt x="299630" y="1183977"/>
                  <a:pt x="309970" y="1185843"/>
                  <a:pt x="320040" y="1188720"/>
                </a:cubicBezTo>
                <a:cubicBezTo>
                  <a:pt x="327763" y="1190927"/>
                  <a:pt x="334901" y="1195613"/>
                  <a:pt x="342900" y="1196340"/>
                </a:cubicBezTo>
                <a:cubicBezTo>
                  <a:pt x="363137" y="1198180"/>
                  <a:pt x="383540" y="1196340"/>
                  <a:pt x="403860" y="119634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 28"/>
          <p:cNvSpPr/>
          <p:nvPr/>
        </p:nvSpPr>
        <p:spPr bwMode="auto">
          <a:xfrm>
            <a:off x="6395708" y="5451688"/>
            <a:ext cx="349168" cy="929640"/>
          </a:xfrm>
          <a:custGeom>
            <a:avLst/>
            <a:gdLst>
              <a:gd name="connsiteX0" fmla="*/ 7620 w 403860"/>
              <a:gd name="connsiteY0" fmla="*/ 0 h 929640"/>
              <a:gd name="connsiteX1" fmla="*/ 0 w 403860"/>
              <a:gd name="connsiteY1" fmla="*/ 38100 h 929640"/>
              <a:gd name="connsiteX2" fmla="*/ 7620 w 403860"/>
              <a:gd name="connsiteY2" fmla="*/ 403860 h 929640"/>
              <a:gd name="connsiteX3" fmla="*/ 15240 w 403860"/>
              <a:gd name="connsiteY3" fmla="*/ 426720 h 929640"/>
              <a:gd name="connsiteX4" fmla="*/ 22860 w 403860"/>
              <a:gd name="connsiteY4" fmla="*/ 464820 h 929640"/>
              <a:gd name="connsiteX5" fmla="*/ 38100 w 403860"/>
              <a:gd name="connsiteY5" fmla="*/ 510540 h 929640"/>
              <a:gd name="connsiteX6" fmla="*/ 68580 w 403860"/>
              <a:gd name="connsiteY6" fmla="*/ 586740 h 929640"/>
              <a:gd name="connsiteX7" fmla="*/ 83820 w 403860"/>
              <a:gd name="connsiteY7" fmla="*/ 655320 h 929640"/>
              <a:gd name="connsiteX8" fmla="*/ 114300 w 403860"/>
              <a:gd name="connsiteY8" fmla="*/ 708660 h 929640"/>
              <a:gd name="connsiteX9" fmla="*/ 121920 w 403860"/>
              <a:gd name="connsiteY9" fmla="*/ 731520 h 929640"/>
              <a:gd name="connsiteX10" fmla="*/ 137160 w 403860"/>
              <a:gd name="connsiteY10" fmla="*/ 769620 h 929640"/>
              <a:gd name="connsiteX11" fmla="*/ 144780 w 403860"/>
              <a:gd name="connsiteY11" fmla="*/ 800100 h 929640"/>
              <a:gd name="connsiteX12" fmla="*/ 160020 w 403860"/>
              <a:gd name="connsiteY12" fmla="*/ 822960 h 929640"/>
              <a:gd name="connsiteX13" fmla="*/ 190500 w 403860"/>
              <a:gd name="connsiteY13" fmla="*/ 876300 h 929640"/>
              <a:gd name="connsiteX14" fmla="*/ 213360 w 403860"/>
              <a:gd name="connsiteY14" fmla="*/ 883920 h 929640"/>
              <a:gd name="connsiteX15" fmla="*/ 266700 w 403860"/>
              <a:gd name="connsiteY15" fmla="*/ 906780 h 929640"/>
              <a:gd name="connsiteX16" fmla="*/ 312420 w 403860"/>
              <a:gd name="connsiteY16" fmla="*/ 929640 h 929640"/>
              <a:gd name="connsiteX17" fmla="*/ 403860 w 403860"/>
              <a:gd name="connsiteY17" fmla="*/ 92202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3860" h="929640">
                <a:moveTo>
                  <a:pt x="7620" y="0"/>
                </a:moveTo>
                <a:cubicBezTo>
                  <a:pt x="5080" y="12700"/>
                  <a:pt x="0" y="25148"/>
                  <a:pt x="0" y="38100"/>
                </a:cubicBezTo>
                <a:cubicBezTo>
                  <a:pt x="0" y="160046"/>
                  <a:pt x="2841" y="282007"/>
                  <a:pt x="7620" y="403860"/>
                </a:cubicBezTo>
                <a:cubicBezTo>
                  <a:pt x="7935" y="411886"/>
                  <a:pt x="13292" y="418928"/>
                  <a:pt x="15240" y="426720"/>
                </a:cubicBezTo>
                <a:cubicBezTo>
                  <a:pt x="18381" y="439285"/>
                  <a:pt x="19452" y="452325"/>
                  <a:pt x="22860" y="464820"/>
                </a:cubicBezTo>
                <a:cubicBezTo>
                  <a:pt x="27087" y="480318"/>
                  <a:pt x="33687" y="495094"/>
                  <a:pt x="38100" y="510540"/>
                </a:cubicBezTo>
                <a:cubicBezTo>
                  <a:pt x="55856" y="572686"/>
                  <a:pt x="43083" y="548494"/>
                  <a:pt x="68580" y="586740"/>
                </a:cubicBezTo>
                <a:cubicBezTo>
                  <a:pt x="73660" y="609600"/>
                  <a:pt x="76933" y="632938"/>
                  <a:pt x="83820" y="655320"/>
                </a:cubicBezTo>
                <a:cubicBezTo>
                  <a:pt x="94507" y="690054"/>
                  <a:pt x="99732" y="679523"/>
                  <a:pt x="114300" y="708660"/>
                </a:cubicBezTo>
                <a:cubicBezTo>
                  <a:pt x="117892" y="715844"/>
                  <a:pt x="119100" y="723999"/>
                  <a:pt x="121920" y="731520"/>
                </a:cubicBezTo>
                <a:cubicBezTo>
                  <a:pt x="126723" y="744327"/>
                  <a:pt x="132835" y="756644"/>
                  <a:pt x="137160" y="769620"/>
                </a:cubicBezTo>
                <a:cubicBezTo>
                  <a:pt x="140472" y="779555"/>
                  <a:pt x="140655" y="790474"/>
                  <a:pt x="144780" y="800100"/>
                </a:cubicBezTo>
                <a:cubicBezTo>
                  <a:pt x="148388" y="808518"/>
                  <a:pt x="155924" y="814769"/>
                  <a:pt x="160020" y="822960"/>
                </a:cubicBezTo>
                <a:cubicBezTo>
                  <a:pt x="174127" y="851175"/>
                  <a:pt x="158913" y="849978"/>
                  <a:pt x="190500" y="876300"/>
                </a:cubicBezTo>
                <a:cubicBezTo>
                  <a:pt x="196670" y="881442"/>
                  <a:pt x="206176" y="880328"/>
                  <a:pt x="213360" y="883920"/>
                </a:cubicBezTo>
                <a:cubicBezTo>
                  <a:pt x="265983" y="910232"/>
                  <a:pt x="203265" y="890921"/>
                  <a:pt x="266700" y="906780"/>
                </a:cubicBezTo>
                <a:cubicBezTo>
                  <a:pt x="278258" y="914485"/>
                  <a:pt x="296646" y="929640"/>
                  <a:pt x="312420" y="929640"/>
                </a:cubicBezTo>
                <a:cubicBezTo>
                  <a:pt x="343006" y="929640"/>
                  <a:pt x="403860" y="922020"/>
                  <a:pt x="403860" y="92202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 29"/>
          <p:cNvSpPr/>
          <p:nvPr/>
        </p:nvSpPr>
        <p:spPr bwMode="auto">
          <a:xfrm>
            <a:off x="6012160" y="4906507"/>
            <a:ext cx="196063" cy="634764"/>
          </a:xfrm>
          <a:custGeom>
            <a:avLst/>
            <a:gdLst>
              <a:gd name="connsiteX0" fmla="*/ 495300 w 525780"/>
              <a:gd name="connsiteY0" fmla="*/ 0 h 1460030"/>
              <a:gd name="connsiteX1" fmla="*/ 502920 w 525780"/>
              <a:gd name="connsiteY1" fmla="*/ 205740 h 1460030"/>
              <a:gd name="connsiteX2" fmla="*/ 510540 w 525780"/>
              <a:gd name="connsiteY2" fmla="*/ 281940 h 1460030"/>
              <a:gd name="connsiteX3" fmla="*/ 525780 w 525780"/>
              <a:gd name="connsiteY3" fmla="*/ 434340 h 1460030"/>
              <a:gd name="connsiteX4" fmla="*/ 518160 w 525780"/>
              <a:gd name="connsiteY4" fmla="*/ 1272540 h 1460030"/>
              <a:gd name="connsiteX5" fmla="*/ 495300 w 525780"/>
              <a:gd name="connsiteY5" fmla="*/ 1318260 h 1460030"/>
              <a:gd name="connsiteX6" fmla="*/ 472440 w 525780"/>
              <a:gd name="connsiteY6" fmla="*/ 1348740 h 1460030"/>
              <a:gd name="connsiteX7" fmla="*/ 426720 w 525780"/>
              <a:gd name="connsiteY7" fmla="*/ 1363980 h 1460030"/>
              <a:gd name="connsiteX8" fmla="*/ 396240 w 525780"/>
              <a:gd name="connsiteY8" fmla="*/ 1379220 h 1460030"/>
              <a:gd name="connsiteX9" fmla="*/ 373380 w 525780"/>
              <a:gd name="connsiteY9" fmla="*/ 1394460 h 1460030"/>
              <a:gd name="connsiteX10" fmla="*/ 342900 w 525780"/>
              <a:gd name="connsiteY10" fmla="*/ 1402080 h 1460030"/>
              <a:gd name="connsiteX11" fmla="*/ 312420 w 525780"/>
              <a:gd name="connsiteY11" fmla="*/ 1424940 h 1460030"/>
              <a:gd name="connsiteX12" fmla="*/ 0 w 525780"/>
              <a:gd name="connsiteY12" fmla="*/ 1440180 h 146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780" h="1460030">
                <a:moveTo>
                  <a:pt x="495300" y="0"/>
                </a:moveTo>
                <a:cubicBezTo>
                  <a:pt x="497840" y="68580"/>
                  <a:pt x="499216" y="137213"/>
                  <a:pt x="502920" y="205740"/>
                </a:cubicBezTo>
                <a:cubicBezTo>
                  <a:pt x="504298" y="231229"/>
                  <a:pt x="508229" y="256518"/>
                  <a:pt x="510540" y="281940"/>
                </a:cubicBezTo>
                <a:cubicBezTo>
                  <a:pt x="522967" y="418642"/>
                  <a:pt x="512286" y="326389"/>
                  <a:pt x="525780" y="434340"/>
                </a:cubicBezTo>
                <a:cubicBezTo>
                  <a:pt x="523240" y="713740"/>
                  <a:pt x="523105" y="993172"/>
                  <a:pt x="518160" y="1272540"/>
                </a:cubicBezTo>
                <a:cubicBezTo>
                  <a:pt x="517886" y="1288022"/>
                  <a:pt x="503318" y="1307035"/>
                  <a:pt x="495300" y="1318260"/>
                </a:cubicBezTo>
                <a:cubicBezTo>
                  <a:pt x="487918" y="1328594"/>
                  <a:pt x="483007" y="1341695"/>
                  <a:pt x="472440" y="1348740"/>
                </a:cubicBezTo>
                <a:cubicBezTo>
                  <a:pt x="459074" y="1357651"/>
                  <a:pt x="441088" y="1356796"/>
                  <a:pt x="426720" y="1363980"/>
                </a:cubicBezTo>
                <a:cubicBezTo>
                  <a:pt x="416560" y="1369060"/>
                  <a:pt x="406103" y="1373584"/>
                  <a:pt x="396240" y="1379220"/>
                </a:cubicBezTo>
                <a:cubicBezTo>
                  <a:pt x="388289" y="1383764"/>
                  <a:pt x="381798" y="1390852"/>
                  <a:pt x="373380" y="1394460"/>
                </a:cubicBezTo>
                <a:cubicBezTo>
                  <a:pt x="363754" y="1398585"/>
                  <a:pt x="353060" y="1399540"/>
                  <a:pt x="342900" y="1402080"/>
                </a:cubicBezTo>
                <a:cubicBezTo>
                  <a:pt x="332740" y="1409700"/>
                  <a:pt x="322754" y="1417558"/>
                  <a:pt x="312420" y="1424940"/>
                </a:cubicBezTo>
                <a:cubicBezTo>
                  <a:pt x="216128" y="1493720"/>
                  <a:pt x="226229" y="1440180"/>
                  <a:pt x="0" y="144018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 bwMode="auto">
          <a:xfrm>
            <a:off x="6084168" y="4850861"/>
            <a:ext cx="248111" cy="1112520"/>
          </a:xfrm>
          <a:custGeom>
            <a:avLst/>
            <a:gdLst>
              <a:gd name="connsiteX0" fmla="*/ 845820 w 845820"/>
              <a:gd name="connsiteY0" fmla="*/ 0 h 1112520"/>
              <a:gd name="connsiteX1" fmla="*/ 822960 w 845820"/>
              <a:gd name="connsiteY1" fmla="*/ 342900 h 1112520"/>
              <a:gd name="connsiteX2" fmla="*/ 800100 w 845820"/>
              <a:gd name="connsiteY2" fmla="*/ 708660 h 1112520"/>
              <a:gd name="connsiteX3" fmla="*/ 784860 w 845820"/>
              <a:gd name="connsiteY3" fmla="*/ 784860 h 1112520"/>
              <a:gd name="connsiteX4" fmla="*/ 762000 w 845820"/>
              <a:gd name="connsiteY4" fmla="*/ 815340 h 1112520"/>
              <a:gd name="connsiteX5" fmla="*/ 731520 w 845820"/>
              <a:gd name="connsiteY5" fmla="*/ 883920 h 1112520"/>
              <a:gd name="connsiteX6" fmla="*/ 716280 w 845820"/>
              <a:gd name="connsiteY6" fmla="*/ 914400 h 1112520"/>
              <a:gd name="connsiteX7" fmla="*/ 693420 w 845820"/>
              <a:gd name="connsiteY7" fmla="*/ 937260 h 1112520"/>
              <a:gd name="connsiteX8" fmla="*/ 670560 w 845820"/>
              <a:gd name="connsiteY8" fmla="*/ 967740 h 1112520"/>
              <a:gd name="connsiteX9" fmla="*/ 662940 w 845820"/>
              <a:gd name="connsiteY9" fmla="*/ 990600 h 1112520"/>
              <a:gd name="connsiteX10" fmla="*/ 640080 w 845820"/>
              <a:gd name="connsiteY10" fmla="*/ 1013460 h 1112520"/>
              <a:gd name="connsiteX11" fmla="*/ 571500 w 845820"/>
              <a:gd name="connsiteY11" fmla="*/ 1051560 h 1112520"/>
              <a:gd name="connsiteX12" fmla="*/ 426720 w 845820"/>
              <a:gd name="connsiteY12" fmla="*/ 1059180 h 1112520"/>
              <a:gd name="connsiteX13" fmla="*/ 373380 w 845820"/>
              <a:gd name="connsiteY13" fmla="*/ 1066800 h 1112520"/>
              <a:gd name="connsiteX14" fmla="*/ 304800 w 845820"/>
              <a:gd name="connsiteY14" fmla="*/ 1074420 h 1112520"/>
              <a:gd name="connsiteX15" fmla="*/ 281940 w 845820"/>
              <a:gd name="connsiteY15" fmla="*/ 1082040 h 1112520"/>
              <a:gd name="connsiteX16" fmla="*/ 205740 w 845820"/>
              <a:gd name="connsiteY16" fmla="*/ 1089660 h 1112520"/>
              <a:gd name="connsiteX17" fmla="*/ 160020 w 845820"/>
              <a:gd name="connsiteY17" fmla="*/ 1097280 h 1112520"/>
              <a:gd name="connsiteX18" fmla="*/ 0 w 845820"/>
              <a:gd name="connsiteY18" fmla="*/ 111252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5820" h="1112520">
                <a:moveTo>
                  <a:pt x="845820" y="0"/>
                </a:moveTo>
                <a:cubicBezTo>
                  <a:pt x="815574" y="166351"/>
                  <a:pt x="830047" y="62957"/>
                  <a:pt x="822960" y="342900"/>
                </a:cubicBezTo>
                <a:cubicBezTo>
                  <a:pt x="814004" y="696654"/>
                  <a:pt x="878849" y="590537"/>
                  <a:pt x="800100" y="708660"/>
                </a:cubicBezTo>
                <a:cubicBezTo>
                  <a:pt x="799143" y="714400"/>
                  <a:pt x="790544" y="773493"/>
                  <a:pt x="784860" y="784860"/>
                </a:cubicBezTo>
                <a:cubicBezTo>
                  <a:pt x="779180" y="796219"/>
                  <a:pt x="769620" y="805180"/>
                  <a:pt x="762000" y="815340"/>
                </a:cubicBezTo>
                <a:cubicBezTo>
                  <a:pt x="735391" y="895166"/>
                  <a:pt x="760501" y="833203"/>
                  <a:pt x="731520" y="883920"/>
                </a:cubicBezTo>
                <a:cubicBezTo>
                  <a:pt x="725884" y="893783"/>
                  <a:pt x="722882" y="905157"/>
                  <a:pt x="716280" y="914400"/>
                </a:cubicBezTo>
                <a:cubicBezTo>
                  <a:pt x="710016" y="923169"/>
                  <a:pt x="700433" y="929078"/>
                  <a:pt x="693420" y="937260"/>
                </a:cubicBezTo>
                <a:cubicBezTo>
                  <a:pt x="685155" y="946903"/>
                  <a:pt x="678180" y="957580"/>
                  <a:pt x="670560" y="967740"/>
                </a:cubicBezTo>
                <a:cubicBezTo>
                  <a:pt x="668020" y="975360"/>
                  <a:pt x="667395" y="983917"/>
                  <a:pt x="662940" y="990600"/>
                </a:cubicBezTo>
                <a:cubicBezTo>
                  <a:pt x="656962" y="999566"/>
                  <a:pt x="648586" y="1006844"/>
                  <a:pt x="640080" y="1013460"/>
                </a:cubicBezTo>
                <a:cubicBezTo>
                  <a:pt x="628537" y="1022438"/>
                  <a:pt x="593818" y="1049531"/>
                  <a:pt x="571500" y="1051560"/>
                </a:cubicBezTo>
                <a:cubicBezTo>
                  <a:pt x="523372" y="1055935"/>
                  <a:pt x="474980" y="1056640"/>
                  <a:pt x="426720" y="1059180"/>
                </a:cubicBezTo>
                <a:lnTo>
                  <a:pt x="373380" y="1066800"/>
                </a:lnTo>
                <a:cubicBezTo>
                  <a:pt x="350557" y="1069653"/>
                  <a:pt x="327488" y="1070639"/>
                  <a:pt x="304800" y="1074420"/>
                </a:cubicBezTo>
                <a:cubicBezTo>
                  <a:pt x="296877" y="1075740"/>
                  <a:pt x="289879" y="1080819"/>
                  <a:pt x="281940" y="1082040"/>
                </a:cubicBezTo>
                <a:cubicBezTo>
                  <a:pt x="256710" y="1085922"/>
                  <a:pt x="231070" y="1086494"/>
                  <a:pt x="205740" y="1089660"/>
                </a:cubicBezTo>
                <a:cubicBezTo>
                  <a:pt x="190409" y="1091576"/>
                  <a:pt x="175291" y="1094931"/>
                  <a:pt x="160020" y="1097280"/>
                </a:cubicBezTo>
                <a:cubicBezTo>
                  <a:pt x="107100" y="1105421"/>
                  <a:pt x="53663" y="1112520"/>
                  <a:pt x="0" y="111252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 31"/>
          <p:cNvSpPr/>
          <p:nvPr/>
        </p:nvSpPr>
        <p:spPr bwMode="auto">
          <a:xfrm>
            <a:off x="6069351" y="5301208"/>
            <a:ext cx="302849" cy="1067936"/>
          </a:xfrm>
          <a:custGeom>
            <a:avLst/>
            <a:gdLst>
              <a:gd name="connsiteX0" fmla="*/ 1028700 w 1032426"/>
              <a:gd name="connsiteY0" fmla="*/ 0 h 563880"/>
              <a:gd name="connsiteX1" fmla="*/ 1021080 w 1032426"/>
              <a:gd name="connsiteY1" fmla="*/ 358140 h 563880"/>
              <a:gd name="connsiteX2" fmla="*/ 952500 w 1032426"/>
              <a:gd name="connsiteY2" fmla="*/ 411480 h 563880"/>
              <a:gd name="connsiteX3" fmla="*/ 883920 w 1032426"/>
              <a:gd name="connsiteY3" fmla="*/ 457200 h 563880"/>
              <a:gd name="connsiteX4" fmla="*/ 861060 w 1032426"/>
              <a:gd name="connsiteY4" fmla="*/ 472440 h 563880"/>
              <a:gd name="connsiteX5" fmla="*/ 822960 w 1032426"/>
              <a:gd name="connsiteY5" fmla="*/ 487680 h 563880"/>
              <a:gd name="connsiteX6" fmla="*/ 792480 w 1032426"/>
              <a:gd name="connsiteY6" fmla="*/ 510540 h 563880"/>
              <a:gd name="connsiteX7" fmla="*/ 754380 w 1032426"/>
              <a:gd name="connsiteY7" fmla="*/ 518160 h 563880"/>
              <a:gd name="connsiteX8" fmla="*/ 723900 w 1032426"/>
              <a:gd name="connsiteY8" fmla="*/ 525780 h 563880"/>
              <a:gd name="connsiteX9" fmla="*/ 685800 w 1032426"/>
              <a:gd name="connsiteY9" fmla="*/ 533400 h 563880"/>
              <a:gd name="connsiteX10" fmla="*/ 662940 w 1032426"/>
              <a:gd name="connsiteY10" fmla="*/ 541020 h 563880"/>
              <a:gd name="connsiteX11" fmla="*/ 632460 w 1032426"/>
              <a:gd name="connsiteY11" fmla="*/ 548640 h 563880"/>
              <a:gd name="connsiteX12" fmla="*/ 609600 w 1032426"/>
              <a:gd name="connsiteY12" fmla="*/ 556260 h 563880"/>
              <a:gd name="connsiteX13" fmla="*/ 563880 w 1032426"/>
              <a:gd name="connsiteY13" fmla="*/ 563880 h 563880"/>
              <a:gd name="connsiteX14" fmla="*/ 167640 w 1032426"/>
              <a:gd name="connsiteY14" fmla="*/ 548640 h 563880"/>
              <a:gd name="connsiteX15" fmla="*/ 53340 w 1032426"/>
              <a:gd name="connsiteY15" fmla="*/ 541020 h 563880"/>
              <a:gd name="connsiteX16" fmla="*/ 0 w 1032426"/>
              <a:gd name="connsiteY16" fmla="*/ 533400 h 563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2426" h="563880">
                <a:moveTo>
                  <a:pt x="1028700" y="0"/>
                </a:moveTo>
                <a:cubicBezTo>
                  <a:pt x="1026160" y="119380"/>
                  <a:pt x="1042823" y="240729"/>
                  <a:pt x="1021080" y="358140"/>
                </a:cubicBezTo>
                <a:cubicBezTo>
                  <a:pt x="1015807" y="386616"/>
                  <a:pt x="972978" y="391002"/>
                  <a:pt x="952500" y="411480"/>
                </a:cubicBezTo>
                <a:cubicBezTo>
                  <a:pt x="913215" y="450765"/>
                  <a:pt x="946198" y="422601"/>
                  <a:pt x="883920" y="457200"/>
                </a:cubicBezTo>
                <a:cubicBezTo>
                  <a:pt x="875914" y="461648"/>
                  <a:pt x="869251" y="468344"/>
                  <a:pt x="861060" y="472440"/>
                </a:cubicBezTo>
                <a:cubicBezTo>
                  <a:pt x="848826" y="478557"/>
                  <a:pt x="834917" y="481037"/>
                  <a:pt x="822960" y="487680"/>
                </a:cubicBezTo>
                <a:cubicBezTo>
                  <a:pt x="811858" y="493848"/>
                  <a:pt x="804085" y="505382"/>
                  <a:pt x="792480" y="510540"/>
                </a:cubicBezTo>
                <a:cubicBezTo>
                  <a:pt x="780645" y="515800"/>
                  <a:pt x="767023" y="515350"/>
                  <a:pt x="754380" y="518160"/>
                </a:cubicBezTo>
                <a:cubicBezTo>
                  <a:pt x="744157" y="520432"/>
                  <a:pt x="734123" y="523508"/>
                  <a:pt x="723900" y="525780"/>
                </a:cubicBezTo>
                <a:cubicBezTo>
                  <a:pt x="711257" y="528590"/>
                  <a:pt x="698365" y="530259"/>
                  <a:pt x="685800" y="533400"/>
                </a:cubicBezTo>
                <a:cubicBezTo>
                  <a:pt x="678008" y="535348"/>
                  <a:pt x="670663" y="538813"/>
                  <a:pt x="662940" y="541020"/>
                </a:cubicBezTo>
                <a:cubicBezTo>
                  <a:pt x="652870" y="543897"/>
                  <a:pt x="642530" y="545763"/>
                  <a:pt x="632460" y="548640"/>
                </a:cubicBezTo>
                <a:cubicBezTo>
                  <a:pt x="624737" y="550847"/>
                  <a:pt x="617441" y="554518"/>
                  <a:pt x="609600" y="556260"/>
                </a:cubicBezTo>
                <a:cubicBezTo>
                  <a:pt x="594518" y="559612"/>
                  <a:pt x="579120" y="561340"/>
                  <a:pt x="563880" y="563880"/>
                </a:cubicBezTo>
                <a:lnTo>
                  <a:pt x="167640" y="548640"/>
                </a:lnTo>
                <a:cubicBezTo>
                  <a:pt x="129494" y="546932"/>
                  <a:pt x="91315" y="545017"/>
                  <a:pt x="53340" y="541020"/>
                </a:cubicBezTo>
                <a:cubicBezTo>
                  <a:pt x="-36607" y="531552"/>
                  <a:pt x="71223" y="533400"/>
                  <a:pt x="0" y="533400"/>
                </a:cubicBezTo>
              </a:path>
            </a:pathLst>
          </a:custGeom>
          <a:noFill/>
          <a:ln w="28575" cap="flat" cmpd="dbl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53455" y="5541271"/>
            <a:ext cx="192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此頁是註解</a:t>
            </a:r>
          </a:p>
        </p:txBody>
      </p:sp>
    </p:spTree>
    <p:extLst>
      <p:ext uri="{BB962C8B-B14F-4D97-AF65-F5344CB8AC3E}">
        <p14:creationId xmlns:p14="http://schemas.microsoft.com/office/powerpoint/2010/main" val="23082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panose="020F0502020204030204" pitchFamily="34" charset="0"/>
              </a:rPr>
              <a:t>TEM Cross Section: Line </a:t>
            </a:r>
            <a:r>
              <a:rPr lang="en-US" altLang="zh-TW" dirty="0" smtClean="0">
                <a:latin typeface="Calibri" panose="020F0502020204030204" pitchFamily="34" charset="0"/>
              </a:rPr>
              <a:t>2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692595"/>
            <a:ext cx="7848600" cy="5184775"/>
          </a:xfrm>
        </p:spPr>
        <p:txBody>
          <a:bodyPr/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Shared WL plane</a:t>
            </a:r>
          </a:p>
          <a:p>
            <a:r>
              <a:rPr lang="en-US" altLang="zh-TW" dirty="0" smtClean="0">
                <a:latin typeface="Calibri" panose="020F0502020204030204" pitchFamily="34" charset="0"/>
              </a:rPr>
              <a:t>Feature </a:t>
            </a:r>
            <a:r>
              <a:rPr lang="en-US" altLang="zh-TW" dirty="0">
                <a:latin typeface="Calibri" panose="020F0502020204030204" pitchFamily="34" charset="0"/>
              </a:rPr>
              <a:t>size: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</a:rPr>
              <a:t>Poly pillar diameter: </a:t>
            </a:r>
            <a:r>
              <a:rPr lang="en-US" altLang="zh-TW" dirty="0" smtClean="0">
                <a:latin typeface="Calibri" panose="020F0502020204030204" pitchFamily="34" charset="0"/>
              </a:rPr>
              <a:t>110.08nm </a:t>
            </a:r>
            <a:r>
              <a:rPr lang="en-US" altLang="zh-TW" dirty="0">
                <a:latin typeface="Calibri" panose="020F0502020204030204" pitchFamily="34" charset="0"/>
              </a:rPr>
              <a:t>(max)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</a:rPr>
              <a:t>Poly pillar pitch: </a:t>
            </a:r>
            <a:r>
              <a:rPr lang="en-US" altLang="zh-TW" dirty="0" smtClean="0">
                <a:latin typeface="Calibri" panose="020F0502020204030204" pitchFamily="34" charset="0"/>
              </a:rPr>
              <a:t>319.08 </a:t>
            </a:r>
            <a:r>
              <a:rPr lang="en-US" altLang="zh-TW" dirty="0">
                <a:latin typeface="Calibri" panose="020F0502020204030204" pitchFamily="34" charset="0"/>
              </a:rPr>
              <a:t>(max</a:t>
            </a:r>
            <a:r>
              <a:rPr lang="en-US" altLang="zh-TW" dirty="0" smtClean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zh-TW" altLang="en-US" dirty="0">
                <a:latin typeface="Calibri" panose="020F0502020204030204" pitchFamily="34" charset="0"/>
              </a:rPr>
              <a:t>柱狀邊牆</a:t>
            </a:r>
            <a:r>
              <a:rPr lang="en-US" altLang="zh-TW" dirty="0" smtClean="0">
                <a:latin typeface="Calibri" panose="020F0502020204030204" pitchFamily="34" charset="0"/>
              </a:rPr>
              <a:t> (Channel poly / Tunneling Oxide / Nitride):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Calibri" panose="020F0502020204030204" pitchFamily="34" charset="0"/>
              </a:rPr>
              <a:t>	19.79nm / 5.08nm / 5.81nm</a:t>
            </a:r>
            <a:endParaRPr lang="en-US" altLang="zh-TW" dirty="0">
              <a:latin typeface="Calibri" panose="020F0502020204030204" pitchFamily="34" charset="0"/>
            </a:endParaRPr>
          </a:p>
          <a:p>
            <a:endParaRPr lang="zh-TW" altLang="en-US" dirty="0">
              <a:latin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3" t="4863" r="17197" b="9956"/>
          <a:stretch/>
        </p:blipFill>
        <p:spPr bwMode="auto">
          <a:xfrm>
            <a:off x="3256389" y="5633470"/>
            <a:ext cx="2359918" cy="119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 r="7251"/>
          <a:stretch/>
        </p:blipFill>
        <p:spPr bwMode="auto">
          <a:xfrm>
            <a:off x="5651356" y="300248"/>
            <a:ext cx="3328459" cy="596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22" y="2636912"/>
            <a:ext cx="3419872" cy="165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" name="群組 4096"/>
          <p:cNvGrpSpPr/>
          <p:nvPr/>
        </p:nvGrpSpPr>
        <p:grpSpPr>
          <a:xfrm>
            <a:off x="1691" y="4289802"/>
            <a:ext cx="4644008" cy="2536641"/>
            <a:chOff x="1691" y="4289802"/>
            <a:chExt cx="4644008" cy="253664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" y="4289802"/>
              <a:ext cx="4644008" cy="147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手繪多邊形 4"/>
            <p:cNvSpPr/>
            <p:nvPr/>
          </p:nvSpPr>
          <p:spPr bwMode="auto">
            <a:xfrm>
              <a:off x="1451849" y="4305300"/>
              <a:ext cx="48339" cy="1461348"/>
            </a:xfrm>
            <a:custGeom>
              <a:avLst/>
              <a:gdLst>
                <a:gd name="connsiteX0" fmla="*/ 34051 w 48339"/>
                <a:gd name="connsiteY0" fmla="*/ 0 h 1461348"/>
                <a:gd name="connsiteX1" fmla="*/ 38814 w 48339"/>
                <a:gd name="connsiteY1" fmla="*/ 33338 h 1461348"/>
                <a:gd name="connsiteX2" fmla="*/ 43576 w 48339"/>
                <a:gd name="connsiteY2" fmla="*/ 47625 h 1461348"/>
                <a:gd name="connsiteX3" fmla="*/ 48339 w 48339"/>
                <a:gd name="connsiteY3" fmla="*/ 147638 h 1461348"/>
                <a:gd name="connsiteX4" fmla="*/ 43576 w 48339"/>
                <a:gd name="connsiteY4" fmla="*/ 414338 h 1461348"/>
                <a:gd name="connsiteX5" fmla="*/ 38814 w 48339"/>
                <a:gd name="connsiteY5" fmla="*/ 442913 h 1461348"/>
                <a:gd name="connsiteX6" fmla="*/ 34051 w 48339"/>
                <a:gd name="connsiteY6" fmla="*/ 457200 h 1461348"/>
                <a:gd name="connsiteX7" fmla="*/ 24526 w 48339"/>
                <a:gd name="connsiteY7" fmla="*/ 609600 h 1461348"/>
                <a:gd name="connsiteX8" fmla="*/ 19764 w 48339"/>
                <a:gd name="connsiteY8" fmla="*/ 633413 h 1461348"/>
                <a:gd name="connsiteX9" fmla="*/ 15001 w 48339"/>
                <a:gd name="connsiteY9" fmla="*/ 666750 h 1461348"/>
                <a:gd name="connsiteX10" fmla="*/ 5476 w 48339"/>
                <a:gd name="connsiteY10" fmla="*/ 757238 h 1461348"/>
                <a:gd name="connsiteX11" fmla="*/ 5476 w 48339"/>
                <a:gd name="connsiteY11" fmla="*/ 1181100 h 1461348"/>
                <a:gd name="connsiteX12" fmla="*/ 15001 w 48339"/>
                <a:gd name="connsiteY12" fmla="*/ 1243013 h 1461348"/>
                <a:gd name="connsiteX13" fmla="*/ 19764 w 48339"/>
                <a:gd name="connsiteY13" fmla="*/ 1290638 h 1461348"/>
                <a:gd name="connsiteX14" fmla="*/ 24526 w 48339"/>
                <a:gd name="connsiteY14" fmla="*/ 1414463 h 1461348"/>
                <a:gd name="connsiteX15" fmla="*/ 34051 w 48339"/>
                <a:gd name="connsiteY15" fmla="*/ 1447800 h 146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39" h="1461348">
                  <a:moveTo>
                    <a:pt x="34051" y="0"/>
                  </a:moveTo>
                  <a:cubicBezTo>
                    <a:pt x="35639" y="11113"/>
                    <a:pt x="36612" y="22330"/>
                    <a:pt x="38814" y="33338"/>
                  </a:cubicBezTo>
                  <a:cubicBezTo>
                    <a:pt x="39798" y="38260"/>
                    <a:pt x="43159" y="42622"/>
                    <a:pt x="43576" y="47625"/>
                  </a:cubicBezTo>
                  <a:cubicBezTo>
                    <a:pt x="46348" y="80885"/>
                    <a:pt x="46751" y="114300"/>
                    <a:pt x="48339" y="147638"/>
                  </a:cubicBezTo>
                  <a:cubicBezTo>
                    <a:pt x="46751" y="236538"/>
                    <a:pt x="46443" y="325470"/>
                    <a:pt x="43576" y="414338"/>
                  </a:cubicBezTo>
                  <a:cubicBezTo>
                    <a:pt x="43265" y="423989"/>
                    <a:pt x="40909" y="433487"/>
                    <a:pt x="38814" y="442913"/>
                  </a:cubicBezTo>
                  <a:cubicBezTo>
                    <a:pt x="37725" y="447813"/>
                    <a:pt x="35639" y="452438"/>
                    <a:pt x="34051" y="457200"/>
                  </a:cubicBezTo>
                  <a:cubicBezTo>
                    <a:pt x="21173" y="534477"/>
                    <a:pt x="35334" y="442082"/>
                    <a:pt x="24526" y="609600"/>
                  </a:cubicBezTo>
                  <a:cubicBezTo>
                    <a:pt x="24005" y="617678"/>
                    <a:pt x="21095" y="625428"/>
                    <a:pt x="19764" y="633413"/>
                  </a:cubicBezTo>
                  <a:cubicBezTo>
                    <a:pt x="17919" y="644485"/>
                    <a:pt x="16176" y="655586"/>
                    <a:pt x="15001" y="666750"/>
                  </a:cubicBezTo>
                  <a:cubicBezTo>
                    <a:pt x="3611" y="774954"/>
                    <a:pt x="16287" y="681565"/>
                    <a:pt x="5476" y="757238"/>
                  </a:cubicBezTo>
                  <a:cubicBezTo>
                    <a:pt x="-1237" y="958650"/>
                    <a:pt x="-2392" y="921443"/>
                    <a:pt x="5476" y="1181100"/>
                  </a:cubicBezTo>
                  <a:cubicBezTo>
                    <a:pt x="5845" y="1193276"/>
                    <a:pt x="13348" y="1229792"/>
                    <a:pt x="15001" y="1243013"/>
                  </a:cubicBezTo>
                  <a:cubicBezTo>
                    <a:pt x="16980" y="1258844"/>
                    <a:pt x="18176" y="1274763"/>
                    <a:pt x="19764" y="1290638"/>
                  </a:cubicBezTo>
                  <a:cubicBezTo>
                    <a:pt x="21351" y="1331913"/>
                    <a:pt x="20547" y="1373350"/>
                    <a:pt x="24526" y="1414463"/>
                  </a:cubicBezTo>
                  <a:cubicBezTo>
                    <a:pt x="35230" y="1525076"/>
                    <a:pt x="34051" y="1398583"/>
                    <a:pt x="34051" y="1447800"/>
                  </a:cubicBezTo>
                </a:path>
              </a:pathLst>
            </a:custGeom>
            <a:noFill/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手繪多邊形 6"/>
            <p:cNvSpPr/>
            <p:nvPr/>
          </p:nvSpPr>
          <p:spPr bwMode="auto">
            <a:xfrm>
              <a:off x="1285875" y="4314825"/>
              <a:ext cx="61949" cy="1481138"/>
            </a:xfrm>
            <a:custGeom>
              <a:avLst/>
              <a:gdLst>
                <a:gd name="connsiteX0" fmla="*/ 0 w 61949"/>
                <a:gd name="connsiteY0" fmla="*/ 0 h 1481138"/>
                <a:gd name="connsiteX1" fmla="*/ 14288 w 61949"/>
                <a:gd name="connsiteY1" fmla="*/ 366713 h 1481138"/>
                <a:gd name="connsiteX2" fmla="*/ 19050 w 61949"/>
                <a:gd name="connsiteY2" fmla="*/ 433388 h 1481138"/>
                <a:gd name="connsiteX3" fmla="*/ 14288 w 61949"/>
                <a:gd name="connsiteY3" fmla="*/ 733425 h 1481138"/>
                <a:gd name="connsiteX4" fmla="*/ 9525 w 61949"/>
                <a:gd name="connsiteY4" fmla="*/ 747713 h 1481138"/>
                <a:gd name="connsiteX5" fmla="*/ 4763 w 61949"/>
                <a:gd name="connsiteY5" fmla="*/ 790575 h 1481138"/>
                <a:gd name="connsiteX6" fmla="*/ 9525 w 61949"/>
                <a:gd name="connsiteY6" fmla="*/ 1123950 h 1481138"/>
                <a:gd name="connsiteX7" fmla="*/ 14288 w 61949"/>
                <a:gd name="connsiteY7" fmla="*/ 1190625 h 1481138"/>
                <a:gd name="connsiteX8" fmla="*/ 19050 w 61949"/>
                <a:gd name="connsiteY8" fmla="*/ 1209675 h 1481138"/>
                <a:gd name="connsiteX9" fmla="*/ 23813 w 61949"/>
                <a:gd name="connsiteY9" fmla="*/ 1243013 h 1481138"/>
                <a:gd name="connsiteX10" fmla="*/ 28575 w 61949"/>
                <a:gd name="connsiteY10" fmla="*/ 1271588 h 1481138"/>
                <a:gd name="connsiteX11" fmla="*/ 33338 w 61949"/>
                <a:gd name="connsiteY11" fmla="*/ 1304925 h 1481138"/>
                <a:gd name="connsiteX12" fmla="*/ 38100 w 61949"/>
                <a:gd name="connsiteY12" fmla="*/ 1333500 h 1481138"/>
                <a:gd name="connsiteX13" fmla="*/ 47625 w 61949"/>
                <a:gd name="connsiteY13" fmla="*/ 1381125 h 1481138"/>
                <a:gd name="connsiteX14" fmla="*/ 52388 w 61949"/>
                <a:gd name="connsiteY14" fmla="*/ 1438275 h 1481138"/>
                <a:gd name="connsiteX15" fmla="*/ 57150 w 61949"/>
                <a:gd name="connsiteY15" fmla="*/ 1452563 h 1481138"/>
                <a:gd name="connsiteX16" fmla="*/ 61913 w 61949"/>
                <a:gd name="connsiteY16" fmla="*/ 1481138 h 148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949" h="1481138">
                  <a:moveTo>
                    <a:pt x="0" y="0"/>
                  </a:moveTo>
                  <a:cubicBezTo>
                    <a:pt x="52240" y="130602"/>
                    <a:pt x="5912" y="6528"/>
                    <a:pt x="14288" y="366713"/>
                  </a:cubicBezTo>
                  <a:cubicBezTo>
                    <a:pt x="14806" y="388989"/>
                    <a:pt x="17463" y="411163"/>
                    <a:pt x="19050" y="433388"/>
                  </a:cubicBezTo>
                  <a:cubicBezTo>
                    <a:pt x="17463" y="533400"/>
                    <a:pt x="17318" y="633446"/>
                    <a:pt x="14288" y="733425"/>
                  </a:cubicBezTo>
                  <a:cubicBezTo>
                    <a:pt x="14136" y="738443"/>
                    <a:pt x="10350" y="742761"/>
                    <a:pt x="9525" y="747713"/>
                  </a:cubicBezTo>
                  <a:cubicBezTo>
                    <a:pt x="7162" y="761893"/>
                    <a:pt x="6350" y="776288"/>
                    <a:pt x="4763" y="790575"/>
                  </a:cubicBezTo>
                  <a:cubicBezTo>
                    <a:pt x="6350" y="901700"/>
                    <a:pt x="6880" y="1012845"/>
                    <a:pt x="9525" y="1123950"/>
                  </a:cubicBezTo>
                  <a:cubicBezTo>
                    <a:pt x="10055" y="1146225"/>
                    <a:pt x="11827" y="1168480"/>
                    <a:pt x="14288" y="1190625"/>
                  </a:cubicBezTo>
                  <a:cubicBezTo>
                    <a:pt x="15011" y="1197130"/>
                    <a:pt x="17879" y="1203235"/>
                    <a:pt x="19050" y="1209675"/>
                  </a:cubicBezTo>
                  <a:cubicBezTo>
                    <a:pt x="21058" y="1220719"/>
                    <a:pt x="22106" y="1231918"/>
                    <a:pt x="23813" y="1243013"/>
                  </a:cubicBezTo>
                  <a:cubicBezTo>
                    <a:pt x="25281" y="1252557"/>
                    <a:pt x="27107" y="1262044"/>
                    <a:pt x="28575" y="1271588"/>
                  </a:cubicBezTo>
                  <a:cubicBezTo>
                    <a:pt x="30282" y="1282683"/>
                    <a:pt x="31631" y="1293830"/>
                    <a:pt x="33338" y="1304925"/>
                  </a:cubicBezTo>
                  <a:cubicBezTo>
                    <a:pt x="34806" y="1314469"/>
                    <a:pt x="36632" y="1323956"/>
                    <a:pt x="38100" y="1333500"/>
                  </a:cubicBezTo>
                  <a:cubicBezTo>
                    <a:pt x="44354" y="1374150"/>
                    <a:pt x="38964" y="1355141"/>
                    <a:pt x="47625" y="1381125"/>
                  </a:cubicBezTo>
                  <a:cubicBezTo>
                    <a:pt x="49213" y="1400175"/>
                    <a:pt x="49862" y="1419327"/>
                    <a:pt x="52388" y="1438275"/>
                  </a:cubicBezTo>
                  <a:cubicBezTo>
                    <a:pt x="53051" y="1443251"/>
                    <a:pt x="55771" y="1447736"/>
                    <a:pt x="57150" y="1452563"/>
                  </a:cubicBezTo>
                  <a:cubicBezTo>
                    <a:pt x="62683" y="1471929"/>
                    <a:pt x="61913" y="1466408"/>
                    <a:pt x="61913" y="1481138"/>
                  </a:cubicBezTo>
                </a:path>
              </a:pathLst>
            </a:cu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zh-TW" altLang="en-US">
                <a:solidFill>
                  <a:srgbClr val="0000FF"/>
                </a:solidFill>
              </a:endParaRPr>
            </a:p>
          </p:txBody>
        </p:sp>
        <p:sp>
          <p:nvSpPr>
            <p:cNvPr id="8" name="手繪多邊形 7"/>
            <p:cNvSpPr/>
            <p:nvPr/>
          </p:nvSpPr>
          <p:spPr bwMode="auto">
            <a:xfrm>
              <a:off x="1600200" y="4305300"/>
              <a:ext cx="90488" cy="1485900"/>
            </a:xfrm>
            <a:custGeom>
              <a:avLst/>
              <a:gdLst>
                <a:gd name="connsiteX0" fmla="*/ 61913 w 90488"/>
                <a:gd name="connsiteY0" fmla="*/ 0 h 1485900"/>
                <a:gd name="connsiteX1" fmla="*/ 80963 w 90488"/>
                <a:gd name="connsiteY1" fmla="*/ 28575 h 1485900"/>
                <a:gd name="connsiteX2" fmla="*/ 85725 w 90488"/>
                <a:gd name="connsiteY2" fmla="*/ 90488 h 1485900"/>
                <a:gd name="connsiteX3" fmla="*/ 90488 w 90488"/>
                <a:gd name="connsiteY3" fmla="*/ 104775 h 1485900"/>
                <a:gd name="connsiteX4" fmla="*/ 85725 w 90488"/>
                <a:gd name="connsiteY4" fmla="*/ 166688 h 1485900"/>
                <a:gd name="connsiteX5" fmla="*/ 76200 w 90488"/>
                <a:gd name="connsiteY5" fmla="*/ 214313 h 1485900"/>
                <a:gd name="connsiteX6" fmla="*/ 80963 w 90488"/>
                <a:gd name="connsiteY6" fmla="*/ 304800 h 1485900"/>
                <a:gd name="connsiteX7" fmla="*/ 76200 w 90488"/>
                <a:gd name="connsiteY7" fmla="*/ 342900 h 1485900"/>
                <a:gd name="connsiteX8" fmla="*/ 66675 w 90488"/>
                <a:gd name="connsiteY8" fmla="*/ 504825 h 1485900"/>
                <a:gd name="connsiteX9" fmla="*/ 57150 w 90488"/>
                <a:gd name="connsiteY9" fmla="*/ 533400 h 1485900"/>
                <a:gd name="connsiteX10" fmla="*/ 52388 w 90488"/>
                <a:gd name="connsiteY10" fmla="*/ 623888 h 1485900"/>
                <a:gd name="connsiteX11" fmla="*/ 42863 w 90488"/>
                <a:gd name="connsiteY11" fmla="*/ 666750 h 1485900"/>
                <a:gd name="connsiteX12" fmla="*/ 38100 w 90488"/>
                <a:gd name="connsiteY12" fmla="*/ 681038 h 1485900"/>
                <a:gd name="connsiteX13" fmla="*/ 28575 w 90488"/>
                <a:gd name="connsiteY13" fmla="*/ 728663 h 1485900"/>
                <a:gd name="connsiteX14" fmla="*/ 23813 w 90488"/>
                <a:gd name="connsiteY14" fmla="*/ 747713 h 1485900"/>
                <a:gd name="connsiteX15" fmla="*/ 19050 w 90488"/>
                <a:gd name="connsiteY15" fmla="*/ 1143000 h 1485900"/>
                <a:gd name="connsiteX16" fmla="*/ 9525 w 90488"/>
                <a:gd name="connsiteY16" fmla="*/ 1171575 h 1485900"/>
                <a:gd name="connsiteX17" fmla="*/ 4763 w 90488"/>
                <a:gd name="connsiteY17" fmla="*/ 1295400 h 1485900"/>
                <a:gd name="connsiteX18" fmla="*/ 0 w 90488"/>
                <a:gd name="connsiteY18" fmla="*/ 1309688 h 1485900"/>
                <a:gd name="connsiteX19" fmla="*/ 4763 w 90488"/>
                <a:gd name="connsiteY19" fmla="*/ 1343025 h 1485900"/>
                <a:gd name="connsiteX20" fmla="*/ 14288 w 90488"/>
                <a:gd name="connsiteY20" fmla="*/ 1381125 h 1485900"/>
                <a:gd name="connsiteX21" fmla="*/ 14288 w 90488"/>
                <a:gd name="connsiteY21" fmla="*/ 148590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488" h="1485900">
                  <a:moveTo>
                    <a:pt x="61913" y="0"/>
                  </a:moveTo>
                  <a:cubicBezTo>
                    <a:pt x="68263" y="9525"/>
                    <a:pt x="78050" y="17504"/>
                    <a:pt x="80963" y="28575"/>
                  </a:cubicBezTo>
                  <a:cubicBezTo>
                    <a:pt x="86231" y="48592"/>
                    <a:pt x="83158" y="69949"/>
                    <a:pt x="85725" y="90488"/>
                  </a:cubicBezTo>
                  <a:cubicBezTo>
                    <a:pt x="86348" y="95469"/>
                    <a:pt x="88900" y="100013"/>
                    <a:pt x="90488" y="104775"/>
                  </a:cubicBezTo>
                  <a:cubicBezTo>
                    <a:pt x="88900" y="125413"/>
                    <a:pt x="88402" y="146163"/>
                    <a:pt x="85725" y="166688"/>
                  </a:cubicBezTo>
                  <a:cubicBezTo>
                    <a:pt x="83631" y="182741"/>
                    <a:pt x="76758" y="198133"/>
                    <a:pt x="76200" y="214313"/>
                  </a:cubicBezTo>
                  <a:cubicBezTo>
                    <a:pt x="75159" y="244499"/>
                    <a:pt x="79375" y="274638"/>
                    <a:pt x="80963" y="304800"/>
                  </a:cubicBezTo>
                  <a:cubicBezTo>
                    <a:pt x="79375" y="317500"/>
                    <a:pt x="77112" y="330134"/>
                    <a:pt x="76200" y="342900"/>
                  </a:cubicBezTo>
                  <a:cubicBezTo>
                    <a:pt x="72348" y="396831"/>
                    <a:pt x="83773" y="453531"/>
                    <a:pt x="66675" y="504825"/>
                  </a:cubicBezTo>
                  <a:lnTo>
                    <a:pt x="57150" y="533400"/>
                  </a:lnTo>
                  <a:cubicBezTo>
                    <a:pt x="55563" y="563563"/>
                    <a:pt x="54896" y="593788"/>
                    <a:pt x="52388" y="623888"/>
                  </a:cubicBezTo>
                  <a:cubicBezTo>
                    <a:pt x="51811" y="630812"/>
                    <a:pt x="45165" y="658693"/>
                    <a:pt x="42863" y="666750"/>
                  </a:cubicBezTo>
                  <a:cubicBezTo>
                    <a:pt x="41484" y="671577"/>
                    <a:pt x="39229" y="676146"/>
                    <a:pt x="38100" y="681038"/>
                  </a:cubicBezTo>
                  <a:cubicBezTo>
                    <a:pt x="34460" y="696813"/>
                    <a:pt x="31967" y="712833"/>
                    <a:pt x="28575" y="728663"/>
                  </a:cubicBezTo>
                  <a:cubicBezTo>
                    <a:pt x="27204" y="735063"/>
                    <a:pt x="25400" y="741363"/>
                    <a:pt x="23813" y="747713"/>
                  </a:cubicBezTo>
                  <a:cubicBezTo>
                    <a:pt x="22225" y="879475"/>
                    <a:pt x="23489" y="1011303"/>
                    <a:pt x="19050" y="1143000"/>
                  </a:cubicBezTo>
                  <a:cubicBezTo>
                    <a:pt x="18712" y="1153035"/>
                    <a:pt x="9525" y="1171575"/>
                    <a:pt x="9525" y="1171575"/>
                  </a:cubicBezTo>
                  <a:cubicBezTo>
                    <a:pt x="7938" y="1212850"/>
                    <a:pt x="7605" y="1254192"/>
                    <a:pt x="4763" y="1295400"/>
                  </a:cubicBezTo>
                  <a:cubicBezTo>
                    <a:pt x="4418" y="1300408"/>
                    <a:pt x="0" y="1304668"/>
                    <a:pt x="0" y="1309688"/>
                  </a:cubicBezTo>
                  <a:cubicBezTo>
                    <a:pt x="0" y="1320913"/>
                    <a:pt x="2562" y="1332018"/>
                    <a:pt x="4763" y="1343025"/>
                  </a:cubicBezTo>
                  <a:cubicBezTo>
                    <a:pt x="9185" y="1365136"/>
                    <a:pt x="13215" y="1352159"/>
                    <a:pt x="14288" y="1381125"/>
                  </a:cubicBezTo>
                  <a:cubicBezTo>
                    <a:pt x="15581" y="1416026"/>
                    <a:pt x="14288" y="1450975"/>
                    <a:pt x="14288" y="1485900"/>
                  </a:cubicBezTo>
                </a:path>
              </a:pathLst>
            </a:custGeom>
            <a:noFill/>
            <a:ln w="9525" cap="flat" cmpd="sng" algn="ctr">
              <a:solidFill>
                <a:srgbClr val="7030A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744605" y="5866255"/>
              <a:ext cx="838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rgbClr val="7030A0"/>
                  </a:solidFill>
                </a:rPr>
                <a:t>Channel Poly</a:t>
              </a:r>
              <a:endParaRPr lang="zh-TW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0" name="左大括弧 9"/>
            <p:cNvSpPr/>
            <p:nvPr/>
          </p:nvSpPr>
          <p:spPr bwMode="auto">
            <a:xfrm rot="16200000">
              <a:off x="1851599" y="5559549"/>
              <a:ext cx="86283" cy="549164"/>
            </a:xfrm>
            <a:prstGeom prst="leftBrace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141388" y="5949280"/>
              <a:ext cx="838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rgbClr val="FF0000"/>
                  </a:solidFill>
                </a:rPr>
                <a:t>Tunnel Oxide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左大括弧 15"/>
            <p:cNvSpPr/>
            <p:nvPr/>
          </p:nvSpPr>
          <p:spPr bwMode="auto">
            <a:xfrm rot="16200000">
              <a:off x="1504723" y="5718540"/>
              <a:ext cx="86283" cy="115715"/>
            </a:xfrm>
            <a:prstGeom prst="leftBrac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>
              <a:stCxn id="16" idx="1"/>
              <a:endCxn id="15" idx="0"/>
            </p:cNvCxnSpPr>
            <p:nvPr/>
          </p:nvCxnSpPr>
          <p:spPr bwMode="auto">
            <a:xfrm>
              <a:off x="1547865" y="5819539"/>
              <a:ext cx="12685" cy="129741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左大括弧 20"/>
            <p:cNvSpPr/>
            <p:nvPr/>
          </p:nvSpPr>
          <p:spPr bwMode="auto">
            <a:xfrm rot="16200000">
              <a:off x="1362540" y="5769867"/>
              <a:ext cx="86283" cy="115715"/>
            </a:xfrm>
            <a:prstGeom prst="leftBrac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2" name="直線單箭頭接點 21"/>
            <p:cNvCxnSpPr>
              <a:stCxn id="21" idx="1"/>
            </p:cNvCxnSpPr>
            <p:nvPr/>
          </p:nvCxnSpPr>
          <p:spPr bwMode="auto">
            <a:xfrm flipH="1">
              <a:off x="1115616" y="5870866"/>
              <a:ext cx="290066" cy="53696"/>
            </a:xfrm>
            <a:prstGeom prst="straightConnector1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文字方塊 24"/>
            <p:cNvSpPr txBox="1"/>
            <p:nvPr/>
          </p:nvSpPr>
          <p:spPr>
            <a:xfrm>
              <a:off x="324967" y="5784583"/>
              <a:ext cx="960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rgbClr val="0000FF"/>
                  </a:solidFill>
                </a:rPr>
                <a:t>Charge Trap Nitride</a:t>
              </a:r>
              <a:endParaRPr lang="zh-TW" altLang="en-US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297302" y="6180112"/>
              <a:ext cx="1050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rgbClr val="FFC000"/>
                  </a:solidFill>
                </a:rPr>
                <a:t>Filling Oxide (</a:t>
              </a:r>
              <a:r>
                <a:rPr lang="zh-TW" altLang="en-US" sz="1200" b="1" dirty="0" smtClean="0">
                  <a:solidFill>
                    <a:srgbClr val="FFC000"/>
                  </a:solidFill>
                </a:rPr>
                <a:t>單純填充而已</a:t>
              </a:r>
              <a:r>
                <a:rPr lang="en-US" altLang="zh-TW" sz="1200" b="1" dirty="0" smtClean="0">
                  <a:solidFill>
                    <a:srgbClr val="FFC000"/>
                  </a:solidFill>
                </a:rPr>
                <a:t>)</a:t>
              </a:r>
              <a:endParaRPr lang="zh-TW" altLang="en-US" sz="1200" b="1" dirty="0">
                <a:solidFill>
                  <a:srgbClr val="FFC000"/>
                </a:solidFill>
              </a:endParaRPr>
            </a:p>
          </p:txBody>
        </p:sp>
        <p:sp>
          <p:nvSpPr>
            <p:cNvPr id="29" name="左大括弧 28"/>
            <p:cNvSpPr/>
            <p:nvPr/>
          </p:nvSpPr>
          <p:spPr bwMode="auto">
            <a:xfrm rot="16200000">
              <a:off x="2474623" y="5501067"/>
              <a:ext cx="86283" cy="652089"/>
            </a:xfrm>
            <a:prstGeom prst="leftBrac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cxnSp>
          <p:nvCxnSpPr>
            <p:cNvPr id="30" name="直線單箭頭接點 29"/>
            <p:cNvCxnSpPr>
              <a:stCxn id="29" idx="1"/>
              <a:endCxn id="28" idx="0"/>
            </p:cNvCxnSpPr>
            <p:nvPr/>
          </p:nvCxnSpPr>
          <p:spPr bwMode="auto">
            <a:xfrm>
              <a:off x="2517765" y="5870253"/>
              <a:ext cx="304818" cy="309859"/>
            </a:xfrm>
            <a:prstGeom prst="straightConnector1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299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74956" y="377371"/>
            <a:ext cx="1597388" cy="3509362"/>
          </a:xfrm>
          <a:prstGeom prst="rect">
            <a:avLst/>
          </a:prstGeom>
          <a:solidFill>
            <a:srgbClr val="00B05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  <a:cs typeface="Arial" charset="0"/>
            </a:endParaRPr>
          </a:p>
        </p:txBody>
      </p:sp>
      <p:sp>
        <p:nvSpPr>
          <p:cNvPr id="312" name="矩形 311"/>
          <p:cNvSpPr/>
          <p:nvPr/>
        </p:nvSpPr>
        <p:spPr bwMode="auto">
          <a:xfrm>
            <a:off x="2401299" y="428171"/>
            <a:ext cx="1597388" cy="3509362"/>
          </a:xfrm>
          <a:prstGeom prst="rect">
            <a:avLst/>
          </a:prstGeom>
          <a:solidFill>
            <a:srgbClr val="00B05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  <a:cs typeface="Arial" charset="0"/>
            </a:endParaRPr>
          </a:p>
        </p:txBody>
      </p:sp>
      <p:sp>
        <p:nvSpPr>
          <p:cNvPr id="313" name="矩形 312"/>
          <p:cNvSpPr/>
          <p:nvPr/>
        </p:nvSpPr>
        <p:spPr bwMode="auto">
          <a:xfrm>
            <a:off x="4430164" y="434851"/>
            <a:ext cx="798694" cy="3509362"/>
          </a:xfrm>
          <a:prstGeom prst="rect">
            <a:avLst/>
          </a:prstGeom>
          <a:solidFill>
            <a:srgbClr val="00B05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  <a:cs typeface="Arial" charset="0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t="24633" r="25803" b="-840"/>
          <a:stretch/>
        </p:blipFill>
        <p:spPr bwMode="auto">
          <a:xfrm rot="16200000">
            <a:off x="5726787" y="603257"/>
            <a:ext cx="3466607" cy="337820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3" name="矩形 82"/>
          <p:cNvSpPr/>
          <p:nvPr/>
        </p:nvSpPr>
        <p:spPr bwMode="auto">
          <a:xfrm>
            <a:off x="-108520" y="504465"/>
            <a:ext cx="315327" cy="170512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1979712" y="494438"/>
            <a:ext cx="315327" cy="170512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4040649" y="497448"/>
            <a:ext cx="315327" cy="170512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3" name="橢圓 22"/>
          <p:cNvSpPr/>
          <p:nvPr/>
        </p:nvSpPr>
        <p:spPr bwMode="auto">
          <a:xfrm>
            <a:off x="489060" y="1857798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4" name="橢圓 23"/>
          <p:cNvSpPr/>
          <p:nvPr/>
        </p:nvSpPr>
        <p:spPr bwMode="auto">
          <a:xfrm>
            <a:off x="1141609" y="1856925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41" name="橢圓 40"/>
          <p:cNvSpPr/>
          <p:nvPr/>
        </p:nvSpPr>
        <p:spPr bwMode="auto">
          <a:xfrm>
            <a:off x="815335" y="1422766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42" name="橢圓 41"/>
          <p:cNvSpPr/>
          <p:nvPr/>
        </p:nvSpPr>
        <p:spPr bwMode="auto">
          <a:xfrm>
            <a:off x="1467884" y="1421893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43" name="橢圓 42"/>
          <p:cNvSpPr/>
          <p:nvPr/>
        </p:nvSpPr>
        <p:spPr bwMode="auto">
          <a:xfrm>
            <a:off x="475727" y="1041239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44" name="橢圓 43"/>
          <p:cNvSpPr/>
          <p:nvPr/>
        </p:nvSpPr>
        <p:spPr bwMode="auto">
          <a:xfrm>
            <a:off x="1128276" y="1041239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45" name="橢圓 44"/>
          <p:cNvSpPr/>
          <p:nvPr/>
        </p:nvSpPr>
        <p:spPr bwMode="auto">
          <a:xfrm>
            <a:off x="802002" y="607079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46" name="橢圓 45"/>
          <p:cNvSpPr/>
          <p:nvPr/>
        </p:nvSpPr>
        <p:spPr bwMode="auto">
          <a:xfrm>
            <a:off x="1454551" y="606206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59" name="橢圓 58"/>
          <p:cNvSpPr/>
          <p:nvPr/>
        </p:nvSpPr>
        <p:spPr bwMode="auto">
          <a:xfrm>
            <a:off x="2538202" y="1857798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0" name="橢圓 59"/>
          <p:cNvSpPr/>
          <p:nvPr/>
        </p:nvSpPr>
        <p:spPr bwMode="auto">
          <a:xfrm>
            <a:off x="3190751" y="1856925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1" name="橢圓 60"/>
          <p:cNvSpPr/>
          <p:nvPr/>
        </p:nvSpPr>
        <p:spPr bwMode="auto">
          <a:xfrm>
            <a:off x="2864477" y="1422766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2" name="橢圓 61"/>
          <p:cNvSpPr/>
          <p:nvPr/>
        </p:nvSpPr>
        <p:spPr bwMode="auto">
          <a:xfrm>
            <a:off x="3517026" y="1421893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3" name="橢圓 62"/>
          <p:cNvSpPr/>
          <p:nvPr/>
        </p:nvSpPr>
        <p:spPr bwMode="auto">
          <a:xfrm>
            <a:off x="2524869" y="1041239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4" name="橢圓 63"/>
          <p:cNvSpPr/>
          <p:nvPr/>
        </p:nvSpPr>
        <p:spPr bwMode="auto">
          <a:xfrm>
            <a:off x="3177418" y="1041239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5" name="橢圓 64"/>
          <p:cNvSpPr/>
          <p:nvPr/>
        </p:nvSpPr>
        <p:spPr bwMode="auto">
          <a:xfrm>
            <a:off x="2851144" y="607079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6" name="橢圓 65"/>
          <p:cNvSpPr/>
          <p:nvPr/>
        </p:nvSpPr>
        <p:spPr bwMode="auto">
          <a:xfrm>
            <a:off x="3503693" y="606206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588151" y="1530651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1261207" y="1149997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1272824" y="1965684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1588152" y="715837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-472609" y="1529778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-484227" y="1149124"/>
            <a:ext cx="1124137" cy="115963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-472610" y="1964811"/>
            <a:ext cx="1124136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-472608" y="714964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3617332" y="1536982"/>
            <a:ext cx="1112519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3290388" y="1156329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3302005" y="1972015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3617333" y="722169"/>
            <a:ext cx="1112519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87" name="橢圓 86"/>
          <p:cNvSpPr/>
          <p:nvPr/>
        </p:nvSpPr>
        <p:spPr bwMode="auto">
          <a:xfrm>
            <a:off x="-591475" y="1421893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89" name="橢圓 88"/>
          <p:cNvSpPr/>
          <p:nvPr/>
        </p:nvSpPr>
        <p:spPr bwMode="auto">
          <a:xfrm>
            <a:off x="-604808" y="606206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0" name="橢圓 89"/>
          <p:cNvSpPr/>
          <p:nvPr/>
        </p:nvSpPr>
        <p:spPr bwMode="auto">
          <a:xfrm>
            <a:off x="4580047" y="1863257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1" name="橢圓 90"/>
          <p:cNvSpPr/>
          <p:nvPr/>
        </p:nvSpPr>
        <p:spPr bwMode="auto">
          <a:xfrm>
            <a:off x="4566714" y="1047570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2" name="橢圓 91"/>
          <p:cNvSpPr/>
          <p:nvPr/>
        </p:nvSpPr>
        <p:spPr bwMode="auto">
          <a:xfrm>
            <a:off x="2594031" y="1911304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3" name="橢圓 92"/>
          <p:cNvSpPr/>
          <p:nvPr/>
        </p:nvSpPr>
        <p:spPr bwMode="auto">
          <a:xfrm>
            <a:off x="2931612" y="1481067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4" name="橢圓 93"/>
          <p:cNvSpPr/>
          <p:nvPr/>
        </p:nvSpPr>
        <p:spPr bwMode="auto">
          <a:xfrm>
            <a:off x="2590375" y="1085154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5" name="橢圓 94"/>
          <p:cNvSpPr/>
          <p:nvPr/>
        </p:nvSpPr>
        <p:spPr bwMode="auto">
          <a:xfrm>
            <a:off x="2916650" y="650994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6" name="橢圓 95"/>
          <p:cNvSpPr/>
          <p:nvPr/>
        </p:nvSpPr>
        <p:spPr bwMode="auto">
          <a:xfrm>
            <a:off x="3238619" y="1931702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7" name="橢圓 96"/>
          <p:cNvSpPr/>
          <p:nvPr/>
        </p:nvSpPr>
        <p:spPr bwMode="auto">
          <a:xfrm>
            <a:off x="3576200" y="1501465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8" name="橢圓 97"/>
          <p:cNvSpPr/>
          <p:nvPr/>
        </p:nvSpPr>
        <p:spPr bwMode="auto">
          <a:xfrm>
            <a:off x="3234963" y="1105552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99" name="橢圓 98"/>
          <p:cNvSpPr/>
          <p:nvPr/>
        </p:nvSpPr>
        <p:spPr bwMode="auto">
          <a:xfrm>
            <a:off x="3561238" y="671392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0" name="橢圓 99"/>
          <p:cNvSpPr/>
          <p:nvPr/>
        </p:nvSpPr>
        <p:spPr bwMode="auto">
          <a:xfrm>
            <a:off x="1191193" y="1918882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1" name="橢圓 100"/>
          <p:cNvSpPr/>
          <p:nvPr/>
        </p:nvSpPr>
        <p:spPr bwMode="auto">
          <a:xfrm>
            <a:off x="1528774" y="1488645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2" name="橢圓 101"/>
          <p:cNvSpPr/>
          <p:nvPr/>
        </p:nvSpPr>
        <p:spPr bwMode="auto">
          <a:xfrm>
            <a:off x="1187537" y="1092732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3" name="橢圓 102"/>
          <p:cNvSpPr/>
          <p:nvPr/>
        </p:nvSpPr>
        <p:spPr bwMode="auto">
          <a:xfrm>
            <a:off x="1513811" y="658572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4" name="橢圓 103"/>
          <p:cNvSpPr/>
          <p:nvPr/>
        </p:nvSpPr>
        <p:spPr bwMode="auto">
          <a:xfrm>
            <a:off x="538644" y="1911304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5" name="橢圓 104"/>
          <p:cNvSpPr/>
          <p:nvPr/>
        </p:nvSpPr>
        <p:spPr bwMode="auto">
          <a:xfrm>
            <a:off x="876225" y="1481067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6" name="橢圓 105"/>
          <p:cNvSpPr/>
          <p:nvPr/>
        </p:nvSpPr>
        <p:spPr bwMode="auto">
          <a:xfrm>
            <a:off x="534988" y="1085154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7" name="橢圓 106"/>
          <p:cNvSpPr/>
          <p:nvPr/>
        </p:nvSpPr>
        <p:spPr bwMode="auto">
          <a:xfrm>
            <a:off x="861262" y="650994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8" name="橢圓 107"/>
          <p:cNvSpPr/>
          <p:nvPr/>
        </p:nvSpPr>
        <p:spPr bwMode="auto">
          <a:xfrm>
            <a:off x="4629630" y="1941757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09" name="橢圓 108"/>
          <p:cNvSpPr/>
          <p:nvPr/>
        </p:nvSpPr>
        <p:spPr bwMode="auto">
          <a:xfrm>
            <a:off x="-535646" y="1490594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10" name="橢圓 109"/>
          <p:cNvSpPr/>
          <p:nvPr/>
        </p:nvSpPr>
        <p:spPr bwMode="auto">
          <a:xfrm>
            <a:off x="4625975" y="1115607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11" name="橢圓 110"/>
          <p:cNvSpPr/>
          <p:nvPr/>
        </p:nvSpPr>
        <p:spPr bwMode="auto">
          <a:xfrm>
            <a:off x="-550609" y="660522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67" name="橢圓 66"/>
          <p:cNvSpPr/>
          <p:nvPr/>
        </p:nvSpPr>
        <p:spPr bwMode="auto">
          <a:xfrm>
            <a:off x="4117147" y="1149124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14" name="橢圓 113"/>
          <p:cNvSpPr/>
          <p:nvPr/>
        </p:nvSpPr>
        <p:spPr bwMode="auto">
          <a:xfrm>
            <a:off x="-39011" y="1120741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16" name="橢圓 115"/>
          <p:cNvSpPr/>
          <p:nvPr/>
        </p:nvSpPr>
        <p:spPr bwMode="auto">
          <a:xfrm>
            <a:off x="4117147" y="1963687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17" name="橢圓 116"/>
          <p:cNvSpPr/>
          <p:nvPr/>
        </p:nvSpPr>
        <p:spPr bwMode="auto">
          <a:xfrm>
            <a:off x="-39011" y="1935304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18" name="橢圓 117"/>
          <p:cNvSpPr/>
          <p:nvPr/>
        </p:nvSpPr>
        <p:spPr bwMode="auto">
          <a:xfrm>
            <a:off x="2051720" y="698841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19" name="橢圓 118"/>
          <p:cNvSpPr/>
          <p:nvPr/>
        </p:nvSpPr>
        <p:spPr bwMode="auto">
          <a:xfrm>
            <a:off x="2051720" y="1513404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5180089" y="1064920"/>
            <a:ext cx="56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  <a:latin typeface="Calibri" panose="020F0502020204030204" pitchFamily="34" charset="0"/>
              </a:rPr>
              <a:t>BL</a:t>
            </a:r>
            <a:endParaRPr lang="zh-TW" altLang="en-US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25" name="橢圓 124"/>
          <p:cNvSpPr/>
          <p:nvPr/>
        </p:nvSpPr>
        <p:spPr bwMode="auto">
          <a:xfrm>
            <a:off x="3190751" y="137755"/>
            <a:ext cx="326275" cy="3262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047176" y="117208"/>
            <a:ext cx="14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Calibri" panose="020F0502020204030204" pitchFamily="34" charset="0"/>
              </a:rPr>
              <a:t>Poly Pillar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4029063" y="279364"/>
            <a:ext cx="110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SL</a:t>
            </a:r>
            <a:endParaRPr lang="zh-TW" altLang="en-US" dirty="0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2" name="矩形 131"/>
          <p:cNvSpPr/>
          <p:nvPr/>
        </p:nvSpPr>
        <p:spPr bwMode="auto">
          <a:xfrm>
            <a:off x="-530860" y="1606620"/>
            <a:ext cx="6270992" cy="4741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169296" y="1782865"/>
            <a:ext cx="77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alibri" panose="020F0502020204030204" pitchFamily="34" charset="0"/>
              </a:rPr>
              <a:t>Line 1</a:t>
            </a:r>
            <a:endParaRPr lang="zh-TW" altLang="en-US" sz="1400" dirty="0">
              <a:latin typeface="Calibri" panose="020F0502020204030204" pitchFamily="34" charset="0"/>
            </a:endParaRPr>
          </a:p>
        </p:txBody>
      </p:sp>
      <p:sp>
        <p:nvSpPr>
          <p:cNvPr id="140" name="矩形 139"/>
          <p:cNvSpPr/>
          <p:nvPr/>
        </p:nvSpPr>
        <p:spPr bwMode="auto">
          <a:xfrm>
            <a:off x="-108520" y="2223828"/>
            <a:ext cx="315327" cy="170512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41" name="矩形 140"/>
          <p:cNvSpPr/>
          <p:nvPr/>
        </p:nvSpPr>
        <p:spPr bwMode="auto">
          <a:xfrm>
            <a:off x="1979712" y="2204864"/>
            <a:ext cx="315327" cy="170512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42" name="矩形 141"/>
          <p:cNvSpPr/>
          <p:nvPr/>
        </p:nvSpPr>
        <p:spPr bwMode="auto">
          <a:xfrm>
            <a:off x="4040649" y="2204864"/>
            <a:ext cx="315327" cy="1705121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43" name="橢圓 142"/>
          <p:cNvSpPr/>
          <p:nvPr/>
        </p:nvSpPr>
        <p:spPr bwMode="auto">
          <a:xfrm>
            <a:off x="489060" y="3499161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44" name="橢圓 143"/>
          <p:cNvSpPr/>
          <p:nvPr/>
        </p:nvSpPr>
        <p:spPr bwMode="auto">
          <a:xfrm>
            <a:off x="1141609" y="3498289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45" name="橢圓 144"/>
          <p:cNvSpPr/>
          <p:nvPr/>
        </p:nvSpPr>
        <p:spPr bwMode="auto">
          <a:xfrm>
            <a:off x="815335" y="3064129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46" name="橢圓 145"/>
          <p:cNvSpPr/>
          <p:nvPr/>
        </p:nvSpPr>
        <p:spPr bwMode="auto">
          <a:xfrm>
            <a:off x="1467884" y="3063255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47" name="橢圓 146"/>
          <p:cNvSpPr/>
          <p:nvPr/>
        </p:nvSpPr>
        <p:spPr bwMode="auto">
          <a:xfrm>
            <a:off x="475727" y="2682602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48" name="橢圓 147"/>
          <p:cNvSpPr/>
          <p:nvPr/>
        </p:nvSpPr>
        <p:spPr bwMode="auto">
          <a:xfrm>
            <a:off x="1128276" y="2682602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49" name="橢圓 148"/>
          <p:cNvSpPr/>
          <p:nvPr/>
        </p:nvSpPr>
        <p:spPr bwMode="auto">
          <a:xfrm>
            <a:off x="802002" y="2248442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0" name="橢圓 149"/>
          <p:cNvSpPr/>
          <p:nvPr/>
        </p:nvSpPr>
        <p:spPr bwMode="auto">
          <a:xfrm>
            <a:off x="1454550" y="2247570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1" name="橢圓 150"/>
          <p:cNvSpPr/>
          <p:nvPr/>
        </p:nvSpPr>
        <p:spPr bwMode="auto">
          <a:xfrm>
            <a:off x="2538202" y="3499161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2" name="橢圓 151"/>
          <p:cNvSpPr/>
          <p:nvPr/>
        </p:nvSpPr>
        <p:spPr bwMode="auto">
          <a:xfrm>
            <a:off x="3190751" y="3498289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3" name="橢圓 152"/>
          <p:cNvSpPr/>
          <p:nvPr/>
        </p:nvSpPr>
        <p:spPr bwMode="auto">
          <a:xfrm>
            <a:off x="2864477" y="3064129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4" name="橢圓 153"/>
          <p:cNvSpPr/>
          <p:nvPr/>
        </p:nvSpPr>
        <p:spPr bwMode="auto">
          <a:xfrm>
            <a:off x="3517025" y="3063255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5" name="橢圓 154"/>
          <p:cNvSpPr/>
          <p:nvPr/>
        </p:nvSpPr>
        <p:spPr bwMode="auto">
          <a:xfrm>
            <a:off x="2524869" y="2682602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6" name="橢圓 155"/>
          <p:cNvSpPr/>
          <p:nvPr/>
        </p:nvSpPr>
        <p:spPr bwMode="auto">
          <a:xfrm>
            <a:off x="3177419" y="2682602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7" name="橢圓 156"/>
          <p:cNvSpPr/>
          <p:nvPr/>
        </p:nvSpPr>
        <p:spPr bwMode="auto">
          <a:xfrm>
            <a:off x="2851143" y="2248442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8" name="橢圓 157"/>
          <p:cNvSpPr/>
          <p:nvPr/>
        </p:nvSpPr>
        <p:spPr bwMode="auto">
          <a:xfrm>
            <a:off x="3503693" y="2247570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1588151" y="3172014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0" name="矩形 159"/>
          <p:cNvSpPr/>
          <p:nvPr/>
        </p:nvSpPr>
        <p:spPr bwMode="auto">
          <a:xfrm>
            <a:off x="1261207" y="2791360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1272824" y="3607047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2" name="矩形 161"/>
          <p:cNvSpPr/>
          <p:nvPr/>
        </p:nvSpPr>
        <p:spPr bwMode="auto">
          <a:xfrm>
            <a:off x="1588152" y="2357201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3" name="矩形 162"/>
          <p:cNvSpPr/>
          <p:nvPr/>
        </p:nvSpPr>
        <p:spPr bwMode="auto">
          <a:xfrm>
            <a:off x="-472609" y="3171141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4" name="矩形 163"/>
          <p:cNvSpPr/>
          <p:nvPr/>
        </p:nvSpPr>
        <p:spPr bwMode="auto">
          <a:xfrm>
            <a:off x="-484227" y="2790487"/>
            <a:ext cx="1124137" cy="115963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-472610" y="3606174"/>
            <a:ext cx="1124137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-472608" y="2356328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7" name="矩形 166"/>
          <p:cNvSpPr/>
          <p:nvPr/>
        </p:nvSpPr>
        <p:spPr bwMode="auto">
          <a:xfrm>
            <a:off x="3617332" y="3178345"/>
            <a:ext cx="1112518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8" name="矩形 167"/>
          <p:cNvSpPr/>
          <p:nvPr/>
        </p:nvSpPr>
        <p:spPr bwMode="auto">
          <a:xfrm>
            <a:off x="3290388" y="2797692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69" name="矩形 168"/>
          <p:cNvSpPr/>
          <p:nvPr/>
        </p:nvSpPr>
        <p:spPr bwMode="auto">
          <a:xfrm>
            <a:off x="3302005" y="3613378"/>
            <a:ext cx="1439463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0" name="矩形 169"/>
          <p:cNvSpPr/>
          <p:nvPr/>
        </p:nvSpPr>
        <p:spPr bwMode="auto">
          <a:xfrm>
            <a:off x="3617333" y="2363532"/>
            <a:ext cx="1112518" cy="10875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1" name="橢圓 170"/>
          <p:cNvSpPr/>
          <p:nvPr/>
        </p:nvSpPr>
        <p:spPr bwMode="auto">
          <a:xfrm>
            <a:off x="-591475" y="3063255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2" name="橢圓 171"/>
          <p:cNvSpPr/>
          <p:nvPr/>
        </p:nvSpPr>
        <p:spPr bwMode="auto">
          <a:xfrm>
            <a:off x="-604808" y="2247570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3" name="橢圓 172"/>
          <p:cNvSpPr/>
          <p:nvPr/>
        </p:nvSpPr>
        <p:spPr bwMode="auto">
          <a:xfrm>
            <a:off x="4580047" y="3504620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4" name="橢圓 173"/>
          <p:cNvSpPr/>
          <p:nvPr/>
        </p:nvSpPr>
        <p:spPr bwMode="auto">
          <a:xfrm>
            <a:off x="4566714" y="2688934"/>
            <a:ext cx="326274" cy="32627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5" name="橢圓 174"/>
          <p:cNvSpPr/>
          <p:nvPr/>
        </p:nvSpPr>
        <p:spPr bwMode="auto">
          <a:xfrm>
            <a:off x="2594031" y="3552668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6" name="橢圓 175"/>
          <p:cNvSpPr/>
          <p:nvPr/>
        </p:nvSpPr>
        <p:spPr bwMode="auto">
          <a:xfrm>
            <a:off x="2931612" y="3122431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7" name="橢圓 176"/>
          <p:cNvSpPr/>
          <p:nvPr/>
        </p:nvSpPr>
        <p:spPr bwMode="auto">
          <a:xfrm>
            <a:off x="2590375" y="2726518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8" name="橢圓 177"/>
          <p:cNvSpPr/>
          <p:nvPr/>
        </p:nvSpPr>
        <p:spPr bwMode="auto">
          <a:xfrm>
            <a:off x="2916650" y="2292358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79" name="橢圓 178"/>
          <p:cNvSpPr/>
          <p:nvPr/>
        </p:nvSpPr>
        <p:spPr bwMode="auto">
          <a:xfrm>
            <a:off x="3238619" y="3573065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0" name="橢圓 179"/>
          <p:cNvSpPr/>
          <p:nvPr/>
        </p:nvSpPr>
        <p:spPr bwMode="auto">
          <a:xfrm>
            <a:off x="3576200" y="3142828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1" name="橢圓 180"/>
          <p:cNvSpPr/>
          <p:nvPr/>
        </p:nvSpPr>
        <p:spPr bwMode="auto">
          <a:xfrm>
            <a:off x="3234963" y="2746915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2" name="橢圓 181"/>
          <p:cNvSpPr/>
          <p:nvPr/>
        </p:nvSpPr>
        <p:spPr bwMode="auto">
          <a:xfrm>
            <a:off x="3561238" y="2312755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3" name="橢圓 182"/>
          <p:cNvSpPr/>
          <p:nvPr/>
        </p:nvSpPr>
        <p:spPr bwMode="auto">
          <a:xfrm>
            <a:off x="1191193" y="3560245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4" name="橢圓 183"/>
          <p:cNvSpPr/>
          <p:nvPr/>
        </p:nvSpPr>
        <p:spPr bwMode="auto">
          <a:xfrm>
            <a:off x="1528774" y="3130008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5" name="橢圓 184"/>
          <p:cNvSpPr/>
          <p:nvPr/>
        </p:nvSpPr>
        <p:spPr bwMode="auto">
          <a:xfrm>
            <a:off x="1187536" y="2734095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6" name="橢圓 185"/>
          <p:cNvSpPr/>
          <p:nvPr/>
        </p:nvSpPr>
        <p:spPr bwMode="auto">
          <a:xfrm>
            <a:off x="1513812" y="2299935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7" name="橢圓 186"/>
          <p:cNvSpPr/>
          <p:nvPr/>
        </p:nvSpPr>
        <p:spPr bwMode="auto">
          <a:xfrm>
            <a:off x="538643" y="3552668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8" name="橢圓 187"/>
          <p:cNvSpPr/>
          <p:nvPr/>
        </p:nvSpPr>
        <p:spPr bwMode="auto">
          <a:xfrm>
            <a:off x="876225" y="3122431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9" name="橢圓 188"/>
          <p:cNvSpPr/>
          <p:nvPr/>
        </p:nvSpPr>
        <p:spPr bwMode="auto">
          <a:xfrm>
            <a:off x="534988" y="2726518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0" name="橢圓 189"/>
          <p:cNvSpPr/>
          <p:nvPr/>
        </p:nvSpPr>
        <p:spPr bwMode="auto">
          <a:xfrm>
            <a:off x="861262" y="2292358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1" name="橢圓 190"/>
          <p:cNvSpPr/>
          <p:nvPr/>
        </p:nvSpPr>
        <p:spPr bwMode="auto">
          <a:xfrm>
            <a:off x="4629631" y="3583120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2" name="橢圓 191"/>
          <p:cNvSpPr/>
          <p:nvPr/>
        </p:nvSpPr>
        <p:spPr bwMode="auto">
          <a:xfrm>
            <a:off x="-535646" y="3131958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3" name="橢圓 192"/>
          <p:cNvSpPr/>
          <p:nvPr/>
        </p:nvSpPr>
        <p:spPr bwMode="auto">
          <a:xfrm>
            <a:off x="4625974" y="2756970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4" name="橢圓 193"/>
          <p:cNvSpPr/>
          <p:nvPr/>
        </p:nvSpPr>
        <p:spPr bwMode="auto">
          <a:xfrm>
            <a:off x="-550609" y="2301885"/>
            <a:ext cx="211185" cy="210312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5" name="橢圓 194"/>
          <p:cNvSpPr/>
          <p:nvPr/>
        </p:nvSpPr>
        <p:spPr bwMode="auto">
          <a:xfrm>
            <a:off x="4117148" y="2790487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6" name="橢圓 195"/>
          <p:cNvSpPr/>
          <p:nvPr/>
        </p:nvSpPr>
        <p:spPr bwMode="auto">
          <a:xfrm>
            <a:off x="-39011" y="2762104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7" name="橢圓 196"/>
          <p:cNvSpPr/>
          <p:nvPr/>
        </p:nvSpPr>
        <p:spPr bwMode="auto">
          <a:xfrm>
            <a:off x="4117148" y="3605050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8" name="橢圓 197"/>
          <p:cNvSpPr/>
          <p:nvPr/>
        </p:nvSpPr>
        <p:spPr bwMode="auto">
          <a:xfrm>
            <a:off x="-39011" y="3576667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99" name="橢圓 198"/>
          <p:cNvSpPr/>
          <p:nvPr/>
        </p:nvSpPr>
        <p:spPr bwMode="auto">
          <a:xfrm>
            <a:off x="2051720" y="2340205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00" name="橢圓 199"/>
          <p:cNvSpPr/>
          <p:nvPr/>
        </p:nvSpPr>
        <p:spPr bwMode="auto">
          <a:xfrm>
            <a:off x="2051720" y="3154767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05" name="文字方塊 204"/>
          <p:cNvSpPr txBox="1"/>
          <p:nvPr/>
        </p:nvSpPr>
        <p:spPr>
          <a:xfrm>
            <a:off x="5180089" y="2706284"/>
            <a:ext cx="56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  <a:latin typeface="Calibri" panose="020F0502020204030204" pitchFamily="34" charset="0"/>
              </a:rPr>
              <a:t>BL</a:t>
            </a:r>
            <a:endParaRPr lang="zh-TW" altLang="en-US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35" name="矩形 134"/>
          <p:cNvSpPr/>
          <p:nvPr/>
        </p:nvSpPr>
        <p:spPr bwMode="auto">
          <a:xfrm>
            <a:off x="3353888" y="32714"/>
            <a:ext cx="418535" cy="379184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</a:pPr>
            <a:endParaRPr kumimoji="1" lang="zh-TW" altLang="en-US" sz="2000" b="1"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12" name="文字方塊 211"/>
          <p:cNvSpPr txBox="1"/>
          <p:nvPr/>
        </p:nvSpPr>
        <p:spPr>
          <a:xfrm>
            <a:off x="3744893" y="39899"/>
            <a:ext cx="85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Calibri" panose="020F0502020204030204" pitchFamily="34" charset="0"/>
              </a:rPr>
              <a:t>Line 2</a:t>
            </a:r>
            <a:endParaRPr lang="zh-TW" altLang="en-US" sz="1400" dirty="0">
              <a:latin typeface="Calibri" panose="020F0502020204030204" pitchFamily="34" charset="0"/>
            </a:endParaRPr>
          </a:p>
        </p:txBody>
      </p:sp>
      <p:cxnSp>
        <p:nvCxnSpPr>
          <p:cNvPr id="138" name="直線單箭頭接點 137"/>
          <p:cNvCxnSpPr/>
          <p:nvPr/>
        </p:nvCxnSpPr>
        <p:spPr bwMode="auto">
          <a:xfrm>
            <a:off x="5376872" y="5419881"/>
            <a:ext cx="3600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0" name="文字方塊 5119"/>
          <p:cNvSpPr txBox="1"/>
          <p:nvPr/>
        </p:nvSpPr>
        <p:spPr>
          <a:xfrm>
            <a:off x="5228858" y="5204312"/>
            <a:ext cx="649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Calibri" panose="020F0502020204030204" pitchFamily="34" charset="0"/>
              </a:rPr>
              <a:t>110nm</a:t>
            </a:r>
            <a:endParaRPr lang="zh-TW" altLang="en-US" sz="1050" dirty="0">
              <a:latin typeface="Calibri" panose="020F0502020204030204" pitchFamily="34" charset="0"/>
            </a:endParaRPr>
          </a:p>
        </p:txBody>
      </p:sp>
      <p:cxnSp>
        <p:nvCxnSpPr>
          <p:cNvPr id="219" name="直線單箭頭接點 218"/>
          <p:cNvCxnSpPr/>
          <p:nvPr/>
        </p:nvCxnSpPr>
        <p:spPr bwMode="auto">
          <a:xfrm>
            <a:off x="5718460" y="5417592"/>
            <a:ext cx="4320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文字方塊 219"/>
          <p:cNvSpPr txBox="1"/>
          <p:nvPr/>
        </p:nvSpPr>
        <p:spPr>
          <a:xfrm>
            <a:off x="5662342" y="5202063"/>
            <a:ext cx="649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Calibri" panose="020F0502020204030204" pitchFamily="34" charset="0"/>
              </a:rPr>
              <a:t>130nm</a:t>
            </a:r>
            <a:endParaRPr lang="zh-TW" altLang="en-US" sz="1050" dirty="0">
              <a:latin typeface="Calibri" panose="020F0502020204030204" pitchFamily="34" charset="0"/>
            </a:endParaRPr>
          </a:p>
        </p:txBody>
      </p:sp>
      <p:sp>
        <p:nvSpPr>
          <p:cNvPr id="222" name="橢圓 221"/>
          <p:cNvSpPr/>
          <p:nvPr/>
        </p:nvSpPr>
        <p:spPr bwMode="auto">
          <a:xfrm>
            <a:off x="5372874" y="5237632"/>
            <a:ext cx="360000" cy="360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cxnSp>
        <p:nvCxnSpPr>
          <p:cNvPr id="224" name="直線單箭頭接點 223"/>
          <p:cNvCxnSpPr/>
          <p:nvPr/>
        </p:nvCxnSpPr>
        <p:spPr bwMode="auto">
          <a:xfrm rot="5400000">
            <a:off x="5210874" y="4900343"/>
            <a:ext cx="6840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" name="文字方塊 224"/>
          <p:cNvSpPr txBox="1"/>
          <p:nvPr/>
        </p:nvSpPr>
        <p:spPr>
          <a:xfrm rot="5400000">
            <a:off x="5145215" y="4857646"/>
            <a:ext cx="649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latin typeface="Calibri" panose="020F0502020204030204" pitchFamily="34" charset="0"/>
              </a:rPr>
              <a:t>210nm</a:t>
            </a:r>
            <a:endParaRPr lang="zh-TW" altLang="en-US" sz="1050" dirty="0">
              <a:latin typeface="Calibri" panose="020F0502020204030204" pitchFamily="34" charset="0"/>
            </a:endParaRPr>
          </a:p>
        </p:txBody>
      </p:sp>
      <p:sp>
        <p:nvSpPr>
          <p:cNvPr id="228" name="橢圓 227"/>
          <p:cNvSpPr/>
          <p:nvPr/>
        </p:nvSpPr>
        <p:spPr bwMode="auto">
          <a:xfrm>
            <a:off x="6173273" y="5237592"/>
            <a:ext cx="360000" cy="360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31" name="橢圓 230"/>
          <p:cNvSpPr/>
          <p:nvPr/>
        </p:nvSpPr>
        <p:spPr bwMode="auto">
          <a:xfrm>
            <a:off x="5372874" y="4229520"/>
            <a:ext cx="360000" cy="360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32" name="橢圓 231"/>
          <p:cNvSpPr/>
          <p:nvPr/>
        </p:nvSpPr>
        <p:spPr bwMode="auto">
          <a:xfrm>
            <a:off x="6173273" y="4229480"/>
            <a:ext cx="360000" cy="360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33" name="橢圓 232"/>
          <p:cNvSpPr/>
          <p:nvPr/>
        </p:nvSpPr>
        <p:spPr bwMode="auto">
          <a:xfrm>
            <a:off x="5754460" y="4732596"/>
            <a:ext cx="360000" cy="360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616916" y="215299"/>
            <a:ext cx="100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Line 2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98096" y="620688"/>
            <a:ext cx="2109787" cy="817614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cxnSp>
        <p:nvCxnSpPr>
          <p:cNvPr id="5" name="直線單箭頭接點 4"/>
          <p:cNvCxnSpPr/>
          <p:nvPr/>
        </p:nvCxnSpPr>
        <p:spPr bwMode="auto">
          <a:xfrm>
            <a:off x="179028" y="696883"/>
            <a:ext cx="2116011" cy="1958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字方塊 5"/>
          <p:cNvSpPr txBox="1"/>
          <p:nvPr/>
        </p:nvSpPr>
        <p:spPr>
          <a:xfrm>
            <a:off x="274955" y="739793"/>
            <a:ext cx="108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742.31nm</a:t>
            </a:r>
            <a:endParaRPr lang="zh-TW" altLang="en-US" sz="1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>
            <a:off x="1411610" y="625980"/>
            <a:ext cx="0" cy="808272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文字方塊 206"/>
          <p:cNvSpPr txBox="1"/>
          <p:nvPr/>
        </p:nvSpPr>
        <p:spPr>
          <a:xfrm>
            <a:off x="1588150" y="837979"/>
            <a:ext cx="895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00FF"/>
                </a:solidFill>
                <a:latin typeface="Calibri" panose="020F0502020204030204" pitchFamily="34" charset="0"/>
              </a:rPr>
              <a:t>320nm</a:t>
            </a:r>
            <a:endParaRPr lang="zh-TW" altLang="en-US" sz="1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13676" y="4045982"/>
                <a:ext cx="2630323" cy="1164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TW" sz="1200" dirty="0" smtClean="0">
                    <a:latin typeface="Calibri" panose="020F0502020204030204" pitchFamily="34" charset="0"/>
                  </a:rPr>
                  <a:t>Minimum size F=110nm</a:t>
                </a:r>
              </a:p>
              <a:p>
                <a:endParaRPr lang="en-US" altLang="zh-TW" sz="1200" dirty="0" smtClean="0">
                  <a:latin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/>
                                  </a:rPr>
                                  <m:t>742.3∗320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/>
                                  </a:rPr>
                                  <m:t>4 </m:t>
                                </m:r>
                                <m:r>
                                  <a:rPr lang="en-US" altLang="zh-TW" i="1">
                                    <a:latin typeface="Cambria Math"/>
                                  </a:rPr>
                                  <m:t>𝑐𝑒𝑙𝑙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/>
                              </a:rPr>
                              <m:t>1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dirty="0">
                    <a:latin typeface="Calibri" panose="020F0502020204030204" pitchFamily="34" charset="0"/>
                  </a:rPr>
                  <a:t>=</a:t>
                </a:r>
                <a:r>
                  <a:rPr lang="en-US" altLang="zh-TW" sz="1200" dirty="0" smtClean="0">
                    <a:latin typeface="Calibri" panose="020F0502020204030204" pitchFamily="34" charset="0"/>
                  </a:rPr>
                  <a:t>4.9</a:t>
                </a:r>
                <a:r>
                  <a:rPr lang="zh-TW" altLang="en-US" sz="1200" dirty="0" smtClean="0">
                    <a:latin typeface="Calibri" panose="020F0502020204030204" pitchFamily="34" charset="0"/>
                  </a:rPr>
                  <a:t> </a:t>
                </a:r>
                <a:r>
                  <a:rPr lang="en-US" altLang="zh-TW" sz="1200" dirty="0" smtClean="0">
                    <a:latin typeface="Calibri" panose="020F0502020204030204" pitchFamily="34" charset="0"/>
                  </a:rPr>
                  <a:t>(F</a:t>
                </a:r>
                <a:r>
                  <a:rPr lang="en-US" altLang="zh-TW" sz="1200" baseline="30000" dirty="0" smtClean="0">
                    <a:latin typeface="Calibri" panose="020F0502020204030204" pitchFamily="34" charset="0"/>
                  </a:rPr>
                  <a:t>2</a:t>
                </a:r>
                <a:r>
                  <a:rPr lang="en-US" altLang="zh-TW" sz="1200" dirty="0" smtClean="0">
                    <a:latin typeface="Calibri" panose="020F0502020204030204" pitchFamily="34" charset="0"/>
                  </a:rPr>
                  <a:t>)</a:t>
                </a:r>
              </a:p>
              <a:p>
                <a:endParaRPr lang="zh-TW" altLang="en-US" sz="1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76" y="4045982"/>
                <a:ext cx="2630323" cy="11643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橢圓 207"/>
          <p:cNvSpPr/>
          <p:nvPr/>
        </p:nvSpPr>
        <p:spPr bwMode="auto">
          <a:xfrm>
            <a:off x="4117148" y="711540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09" name="橢圓 208"/>
          <p:cNvSpPr/>
          <p:nvPr/>
        </p:nvSpPr>
        <p:spPr bwMode="auto">
          <a:xfrm>
            <a:off x="4117148" y="1526103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10" name="橢圓 209"/>
          <p:cNvSpPr/>
          <p:nvPr/>
        </p:nvSpPr>
        <p:spPr bwMode="auto">
          <a:xfrm>
            <a:off x="4117149" y="2352903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11" name="橢圓 210"/>
          <p:cNvSpPr/>
          <p:nvPr/>
        </p:nvSpPr>
        <p:spPr bwMode="auto">
          <a:xfrm>
            <a:off x="4117149" y="3167466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13" name="橢圓 212"/>
          <p:cNvSpPr/>
          <p:nvPr/>
        </p:nvSpPr>
        <p:spPr bwMode="auto">
          <a:xfrm>
            <a:off x="2045121" y="1141139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14" name="橢圓 213"/>
          <p:cNvSpPr/>
          <p:nvPr/>
        </p:nvSpPr>
        <p:spPr bwMode="auto">
          <a:xfrm>
            <a:off x="2045121" y="1955702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15" name="橢圓 214"/>
          <p:cNvSpPr/>
          <p:nvPr/>
        </p:nvSpPr>
        <p:spPr bwMode="auto">
          <a:xfrm>
            <a:off x="2045122" y="2782502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16" name="橢圓 215"/>
          <p:cNvSpPr/>
          <p:nvPr/>
        </p:nvSpPr>
        <p:spPr bwMode="auto">
          <a:xfrm>
            <a:off x="2045122" y="3597065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17" name="橢圓 216"/>
          <p:cNvSpPr/>
          <p:nvPr/>
        </p:nvSpPr>
        <p:spPr bwMode="auto">
          <a:xfrm>
            <a:off x="-12726" y="696883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18" name="橢圓 217"/>
          <p:cNvSpPr/>
          <p:nvPr/>
        </p:nvSpPr>
        <p:spPr bwMode="auto">
          <a:xfrm>
            <a:off x="-12726" y="1511446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21" name="橢圓 220"/>
          <p:cNvSpPr/>
          <p:nvPr/>
        </p:nvSpPr>
        <p:spPr bwMode="auto">
          <a:xfrm>
            <a:off x="-12725" y="2338246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23" name="橢圓 222"/>
          <p:cNvSpPr/>
          <p:nvPr/>
        </p:nvSpPr>
        <p:spPr bwMode="auto">
          <a:xfrm>
            <a:off x="-12725" y="3152809"/>
            <a:ext cx="166820" cy="13913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38" name="矩形 237"/>
          <p:cNvSpPr/>
          <p:nvPr/>
        </p:nvSpPr>
        <p:spPr bwMode="auto">
          <a:xfrm>
            <a:off x="-517429" y="1438301"/>
            <a:ext cx="5746287" cy="332606"/>
          </a:xfrm>
          <a:prstGeom prst="rect">
            <a:avLst/>
          </a:prstGeom>
          <a:solidFill>
            <a:srgbClr val="FF66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grpSp>
        <p:nvGrpSpPr>
          <p:cNvPr id="242" name="群組 241"/>
          <p:cNvGrpSpPr/>
          <p:nvPr/>
        </p:nvGrpSpPr>
        <p:grpSpPr>
          <a:xfrm>
            <a:off x="-525090" y="598799"/>
            <a:ext cx="5753948" cy="749300"/>
            <a:chOff x="-5233454" y="2834377"/>
            <a:chExt cx="5753948" cy="749300"/>
          </a:xfrm>
        </p:grpSpPr>
        <p:sp>
          <p:nvSpPr>
            <p:cNvPr id="244" name="矩形 243"/>
            <p:cNvSpPr/>
            <p:nvPr/>
          </p:nvSpPr>
          <p:spPr bwMode="auto">
            <a:xfrm>
              <a:off x="-5233454" y="2834377"/>
              <a:ext cx="5753948" cy="33260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  <p:sp>
          <p:nvSpPr>
            <p:cNvPr id="245" name="矩形 244"/>
            <p:cNvSpPr/>
            <p:nvPr/>
          </p:nvSpPr>
          <p:spPr bwMode="auto">
            <a:xfrm>
              <a:off x="-5233454" y="3251071"/>
              <a:ext cx="5738470" cy="332606"/>
            </a:xfrm>
            <a:prstGeom prst="rect">
              <a:avLst/>
            </a:prstGeom>
            <a:solidFill>
              <a:srgbClr val="FF66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296FF"/>
                </a:buClr>
                <a:buSzPct val="70000"/>
                <a:buFont typeface="Wingdings" pitchFamily="2" charset="2"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charset="-120"/>
                <a:cs typeface="Arial" charset="0"/>
              </a:endParaRPr>
            </a:p>
          </p:txBody>
        </p:sp>
      </p:grpSp>
      <p:sp>
        <p:nvSpPr>
          <p:cNvPr id="265" name="矩形 264"/>
          <p:cNvSpPr/>
          <p:nvPr/>
        </p:nvSpPr>
        <p:spPr bwMode="auto">
          <a:xfrm>
            <a:off x="-532907" y="1862788"/>
            <a:ext cx="5746287" cy="332606"/>
          </a:xfrm>
          <a:prstGeom prst="rect">
            <a:avLst/>
          </a:prstGeom>
          <a:solidFill>
            <a:srgbClr val="FF66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75" name="矩形 274"/>
          <p:cNvSpPr/>
          <p:nvPr/>
        </p:nvSpPr>
        <p:spPr bwMode="auto">
          <a:xfrm>
            <a:off x="-517429" y="3094485"/>
            <a:ext cx="5746287" cy="332606"/>
          </a:xfrm>
          <a:prstGeom prst="rect">
            <a:avLst/>
          </a:prstGeom>
          <a:solidFill>
            <a:srgbClr val="FF66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85" name="矩形 284"/>
          <p:cNvSpPr/>
          <p:nvPr/>
        </p:nvSpPr>
        <p:spPr bwMode="auto">
          <a:xfrm>
            <a:off x="-532907" y="2704670"/>
            <a:ext cx="5746287" cy="332606"/>
          </a:xfrm>
          <a:prstGeom prst="rect">
            <a:avLst/>
          </a:prstGeom>
          <a:solidFill>
            <a:srgbClr val="FF66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95" name="矩形 294"/>
          <p:cNvSpPr/>
          <p:nvPr/>
        </p:nvSpPr>
        <p:spPr bwMode="auto">
          <a:xfrm>
            <a:off x="-545447" y="2278549"/>
            <a:ext cx="5746287" cy="332606"/>
          </a:xfrm>
          <a:prstGeom prst="rect">
            <a:avLst/>
          </a:prstGeom>
          <a:solidFill>
            <a:srgbClr val="FF66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sp>
        <p:nvSpPr>
          <p:cNvPr id="305" name="矩形 304"/>
          <p:cNvSpPr/>
          <p:nvPr/>
        </p:nvSpPr>
        <p:spPr bwMode="auto">
          <a:xfrm>
            <a:off x="-532907" y="3526533"/>
            <a:ext cx="5746287" cy="332606"/>
          </a:xfrm>
          <a:prstGeom prst="rect">
            <a:avLst/>
          </a:prstGeom>
          <a:solidFill>
            <a:srgbClr val="FF66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ea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296FF"/>
              </a:buClr>
              <a:buSzPct val="70000"/>
              <a:buFont typeface="Wingdings" pitchFamily="2" charset="2"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charset="-120"/>
              <a:cs typeface="Arial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13698" r="13052" b="4915"/>
          <a:stretch/>
        </p:blipFill>
        <p:spPr bwMode="auto">
          <a:xfrm>
            <a:off x="-806058" y="3928047"/>
            <a:ext cx="5973057" cy="26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" name="文字方塊 205"/>
          <p:cNvSpPr txBox="1"/>
          <p:nvPr/>
        </p:nvSpPr>
        <p:spPr>
          <a:xfrm>
            <a:off x="2778152" y="4149080"/>
            <a:ext cx="100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alibri" panose="020F0502020204030204" pitchFamily="34" charset="0"/>
              </a:rPr>
              <a:t>Line 1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1297" y="163010"/>
            <a:ext cx="13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WL plane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764704"/>
                <a:ext cx="7848600" cy="5184775"/>
              </a:xfrm>
            </p:spPr>
            <p:txBody>
              <a:bodyPr/>
              <a:lstStyle/>
              <a:p>
                <a:r>
                  <a:rPr lang="zh-TW" altLang="en-US" sz="1800" dirty="0" smtClean="0"/>
                  <a:t>如果</a:t>
                </a:r>
                <a:r>
                  <a:rPr lang="en-US" altLang="zh-TW" sz="1800" dirty="0"/>
                  <a:t>2D</a:t>
                </a:r>
                <a:r>
                  <a:rPr lang="zh-TW" altLang="en-US" sz="1800" dirty="0"/>
                  <a:t>是</a:t>
                </a:r>
                <a:r>
                  <a:rPr lang="en-US" altLang="zh-TW" sz="1800" dirty="0" smtClean="0"/>
                  <a:t>4F</a:t>
                </a:r>
                <a:r>
                  <a:rPr lang="en-US" altLang="zh-TW" sz="1800" baseline="30000" dirty="0" smtClean="0"/>
                  <a:t>2</a:t>
                </a:r>
                <a:r>
                  <a:rPr lang="en-US" altLang="zh-TW" sz="1800" dirty="0" smtClean="0"/>
                  <a:t>/cell</a:t>
                </a:r>
                <a:endParaRPr lang="en-US" altLang="zh-TW" sz="1800" dirty="0"/>
              </a:p>
              <a:p>
                <a:r>
                  <a:rPr lang="en-US" altLang="zh-TW" sz="1800" dirty="0" smtClean="0"/>
                  <a:t>Array efficiency: </a:t>
                </a:r>
                <a:r>
                  <a:rPr lang="en-US" altLang="zh-TW" sz="1400" dirty="0" smtClean="0"/>
                  <a:t>2D: 80%, 3D: 60%, =&gt; Ratio: 80%/60%=1.33</a:t>
                </a:r>
              </a:p>
              <a:p>
                <a:r>
                  <a:rPr lang="zh-TW" altLang="en-US" sz="1800" dirty="0" smtClean="0"/>
                  <a:t>則</a:t>
                </a:r>
                <a:r>
                  <a:rPr lang="en-US" altLang="zh-TW" sz="1800" dirty="0"/>
                  <a:t>3D</a:t>
                </a:r>
                <a:r>
                  <a:rPr lang="zh-TW" altLang="en-US" sz="1800" dirty="0"/>
                  <a:t>的</a:t>
                </a:r>
                <a:r>
                  <a:rPr lang="en-US" altLang="zh-TW" sz="1800" dirty="0"/>
                  <a:t>cell</a:t>
                </a:r>
                <a:r>
                  <a:rPr lang="zh-TW" altLang="en-US" sz="1800" dirty="0"/>
                  <a:t>密度相當於</a:t>
                </a:r>
                <a:r>
                  <a:rPr lang="en-US" altLang="zh-TW" sz="1800" dirty="0"/>
                  <a:t>2D</a:t>
                </a:r>
                <a:r>
                  <a:rPr lang="zh-TW" altLang="en-US" sz="1800" dirty="0"/>
                  <a:t>的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400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TW" sz="2400" i="1"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TW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742.3∗320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/>
                                      </a:rPr>
                                      <m:t>4 </m:t>
                                    </m:r>
                                    <m:r>
                                      <a:rPr lang="en-US" altLang="zh-TW" sz="2400" b="0" i="1">
                                        <a:latin typeface="Cambria Math"/>
                                      </a:rPr>
                                      <m:t>𝑝𝑖𝑙𝑙𝑎𝑟𝑠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TW" sz="2400" b="0" i="1" smtClean="0">
                                <a:latin typeface="Cambria Math"/>
                              </a:rPr>
                              <m:t>∗1.33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/>
                              </a:rPr>
                              <m:t>32 </m:t>
                            </m:r>
                            <m:r>
                              <a:rPr lang="en-US" altLang="zh-TW" sz="2400" i="1">
                                <a:latin typeface="Cambria Math"/>
                              </a:rPr>
                              <m:t>𝑙𝑎𝑦𝑒𝑟𝑠</m:t>
                            </m:r>
                            <m:r>
                              <a:rPr lang="zh-TW" altLang="en-US" sz="2400" b="0" i="1">
                                <a:latin typeface="Cambria Math"/>
                              </a:rPr>
                              <m:t> ∗</m:t>
                            </m:r>
                            <m:r>
                              <a:rPr lang="en-US" altLang="zh-TW" sz="2400" b="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</a:rPr>
                  <a:t>=</a:t>
                </a:r>
                <a:r>
                  <a:rPr lang="en-US" altLang="zh-TW" sz="1800" dirty="0" smtClean="0">
                    <a:latin typeface="Calibri" panose="020F0502020204030204" pitchFamily="34" charset="0"/>
                  </a:rPr>
                  <a:t>24.8</a:t>
                </a:r>
                <a:r>
                  <a:rPr lang="zh-TW" altLang="en-US" sz="1800" dirty="0" smtClean="0">
                    <a:latin typeface="Calibri" panose="020F0502020204030204" pitchFamily="34" charset="0"/>
                  </a:rPr>
                  <a:t> </a:t>
                </a:r>
                <a:r>
                  <a:rPr lang="en-US" altLang="zh-TW" sz="1800" dirty="0">
                    <a:latin typeface="Calibri" panose="020F0502020204030204" pitchFamily="34" charset="0"/>
                  </a:rPr>
                  <a:t>(nm)</a:t>
                </a:r>
                <a:r>
                  <a:rPr lang="zh-TW" altLang="en-US" sz="1800" dirty="0" smtClean="0">
                    <a:latin typeface="Calibri" panose="020F0502020204030204" pitchFamily="34" charset="0"/>
                  </a:rPr>
                  <a:t>製程。</a:t>
                </a:r>
                <a:endParaRPr lang="en-US" altLang="zh-TW" sz="1800" dirty="0" smtClean="0">
                  <a:latin typeface="Calibri" panose="020F0502020204030204" pitchFamily="34" charset="0"/>
                </a:endParaRPr>
              </a:p>
              <a:p>
                <a:r>
                  <a:rPr lang="zh-TW" altLang="en-US" sz="1800" dirty="0"/>
                  <a:t>則</a:t>
                </a:r>
                <a:r>
                  <a:rPr lang="en-US" altLang="zh-TW" sz="1800" dirty="0"/>
                  <a:t>3D</a:t>
                </a:r>
                <a:r>
                  <a:rPr lang="zh-TW" altLang="en-US" sz="1800" dirty="0"/>
                  <a:t>的</a:t>
                </a:r>
                <a:r>
                  <a:rPr lang="en-US" altLang="zh-TW" sz="1800" dirty="0"/>
                  <a:t>cell</a:t>
                </a:r>
                <a:r>
                  <a:rPr lang="zh-TW" altLang="en-US" sz="1800" dirty="0"/>
                  <a:t>密度相當於</a:t>
                </a:r>
                <a:r>
                  <a:rPr lang="en-US" altLang="zh-TW" sz="1800" dirty="0"/>
                  <a:t>2D</a:t>
                </a:r>
                <a:r>
                  <a:rPr lang="zh-TW" altLang="en-US" sz="1800" dirty="0" smtClean="0"/>
                  <a:t>的 </a:t>
                </a:r>
                <a:r>
                  <a:rPr lang="en-US" altLang="zh-TW" sz="1800" dirty="0" smtClean="0"/>
                  <a:t>F=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800" i="1"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TW" sz="1800" i="1"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TW" sz="1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800">
                                        <a:latin typeface="Cambria Math"/>
                                      </a:rPr>
                                      <m:t>742.3∗320</m:t>
                                    </m:r>
                                  </m:num>
                                  <m:den>
                                    <m:r>
                                      <a:rPr lang="en-US" altLang="zh-TW" sz="1800">
                                        <a:latin typeface="Cambria Math"/>
                                      </a:rPr>
                                      <m:t>4 </m:t>
                                    </m:r>
                                    <m:r>
                                      <a:rPr lang="en-US" altLang="zh-TW" sz="1800">
                                        <a:latin typeface="Cambria Math"/>
                                      </a:rPr>
                                      <m:t>𝑝𝑖𝑙𝑙𝑎𝑟𝑠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altLang="zh-TW" sz="1800">
                                <a:latin typeface="Cambria Math"/>
                              </a:rPr>
                              <m:t>32 </m:t>
                            </m:r>
                            <m:r>
                              <a:rPr lang="en-US" altLang="zh-TW" sz="1800">
                                <a:latin typeface="Cambria Math"/>
                              </a:rPr>
                              <m:t>𝑙𝑎𝑦𝑒𝑟𝑠</m:t>
                            </m:r>
                            <m:r>
                              <a:rPr lang="zh-TW" altLang="en-US" sz="1800">
                                <a:latin typeface="Cambria Math"/>
                              </a:rPr>
                              <m:t> ∗</m:t>
                            </m:r>
                            <m:r>
                              <a:rPr lang="en-US" altLang="zh-TW" sz="180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TW" sz="1800" dirty="0"/>
                  <a:t>=</a:t>
                </a:r>
                <a:r>
                  <a:rPr lang="en-US" altLang="zh-TW" sz="1800" dirty="0" smtClean="0"/>
                  <a:t>21.53(nm</a:t>
                </a:r>
                <a:r>
                  <a:rPr lang="en-US" altLang="zh-TW" sz="1800" dirty="0"/>
                  <a:t>)</a:t>
                </a:r>
                <a:r>
                  <a:rPr lang="zh-TW" altLang="en-US" sz="1800" dirty="0"/>
                  <a:t>製程。</a:t>
                </a:r>
                <a:endParaRPr lang="en-US" altLang="zh-TW" sz="1800" dirty="0"/>
              </a:p>
              <a:p>
                <a:endParaRPr lang="en-US" altLang="zh-TW" sz="1800" dirty="0" smtClean="0">
                  <a:latin typeface="Calibri" panose="020F0502020204030204" pitchFamily="34" charset="0"/>
                </a:endParaRPr>
              </a:p>
              <a:p>
                <a:endParaRPr lang="en-US" altLang="zh-TW" sz="1800" dirty="0">
                  <a:latin typeface="Calibri" panose="020F0502020204030204" pitchFamily="34" charset="0"/>
                </a:endParaRPr>
              </a:p>
              <a:p>
                <a:endParaRPr lang="zh-TW" altLang="en-US" sz="1800" dirty="0"/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764704"/>
                <a:ext cx="7848600" cy="5184775"/>
              </a:xfrm>
              <a:blipFill rotWithShape="1">
                <a:blip r:embed="rId2"/>
                <a:stretch>
                  <a:fillRect t="-5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圖表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913456"/>
              </p:ext>
            </p:extLst>
          </p:nvPr>
        </p:nvGraphicFramePr>
        <p:xfrm>
          <a:off x="395536" y="3621052"/>
          <a:ext cx="5297670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14403"/>
              </p:ext>
            </p:extLst>
          </p:nvPr>
        </p:nvGraphicFramePr>
        <p:xfrm>
          <a:off x="6300192" y="4725144"/>
          <a:ext cx="1821244" cy="1419225"/>
        </p:xfrm>
        <a:graphic>
          <a:graphicData uri="http://schemas.openxmlformats.org/drawingml/2006/table">
            <a:tbl>
              <a:tblPr/>
              <a:tblGrid>
                <a:gridCol w="734314"/>
                <a:gridCol w="1086930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Layer #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2D process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0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範例(空白)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 Black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eaVert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3296FF"/>
          </a:buClr>
          <a:buSzPct val="70000"/>
          <a:buFont typeface="Wingdings" pitchFamily="2" charset="2"/>
          <a:buNone/>
          <a:tabLst/>
          <a:defRPr kumimoji="1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  <a:cs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範例(空白)</Template>
  <TotalTime>1396</TotalTime>
  <Words>560</Words>
  <Application>Microsoft Office PowerPoint</Application>
  <PresentationFormat>如螢幕大小 (4:3)</PresentationFormat>
  <Paragraphs>199</Paragraphs>
  <Slides>10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1" baseType="lpstr">
      <vt:lpstr>範例(空白)</vt:lpstr>
      <vt:lpstr>PowerPoint 簡報</vt:lpstr>
      <vt:lpstr>Summary</vt:lpstr>
      <vt:lpstr>Samsung SSD 850 PRO 128GB-BOM</vt:lpstr>
      <vt:lpstr>3D V-NAND Decap Analysis</vt:lpstr>
      <vt:lpstr>TEM Cross Section: Line 1</vt:lpstr>
      <vt:lpstr>PowerPoint 簡報</vt:lpstr>
      <vt:lpstr>TEM Cross Section: Line 2</vt:lpstr>
      <vt:lpstr>PowerPoint 簡報</vt:lpstr>
      <vt:lpstr>PowerPoint 簡報</vt:lpstr>
      <vt:lpstr>TCAT – Fabrication Process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SF Chen</dc:creator>
  <cp:lastModifiedBy>SF Chen</cp:lastModifiedBy>
  <cp:revision>52</cp:revision>
  <cp:lastPrinted>2014-08-14T08:50:27Z</cp:lastPrinted>
  <dcterms:created xsi:type="dcterms:W3CDTF">2014-08-12T08:54:44Z</dcterms:created>
  <dcterms:modified xsi:type="dcterms:W3CDTF">2015-02-02T09:59:09Z</dcterms:modified>
</cp:coreProperties>
</file>